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Ex1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charts/chartEx2.xml" ContentType="application/vnd.ms-office.chartex+xml"/>
  <Override PartName="/ppt/charts/style14.xml" ContentType="application/vnd.ms-office.chartstyle+xml"/>
  <Override PartName="/ppt/charts/colors14.xml" ContentType="application/vnd.ms-office.chartcolorstyle+xml"/>
  <Override PartName="/ppt/charts/chartEx3.xml" ContentType="application/vnd.ms-office.chartex+xml"/>
  <Override PartName="/ppt/charts/style15.xml" ContentType="application/vnd.ms-office.chartstyle+xml"/>
  <Override PartName="/ppt/charts/colors15.xml" ContentType="application/vnd.ms-office.chartcolorstyle+xml"/>
  <Override PartName="/ppt/charts/chartEx4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5"/>
  </p:notesMasterIdLst>
  <p:sldIdLst>
    <p:sldId id="256" r:id="rId2"/>
    <p:sldId id="258" r:id="rId3"/>
    <p:sldId id="260" r:id="rId4"/>
    <p:sldId id="259" r:id="rId5"/>
    <p:sldId id="261" r:id="rId6"/>
    <p:sldId id="263" r:id="rId7"/>
    <p:sldId id="264" r:id="rId8"/>
    <p:sldId id="314" r:id="rId9"/>
    <p:sldId id="313" r:id="rId10"/>
    <p:sldId id="315" r:id="rId11"/>
    <p:sldId id="316" r:id="rId12"/>
    <p:sldId id="317" r:id="rId13"/>
    <p:sldId id="318" r:id="rId14"/>
    <p:sldId id="270" r:id="rId15"/>
    <p:sldId id="271" r:id="rId16"/>
    <p:sldId id="272" r:id="rId17"/>
    <p:sldId id="273" r:id="rId18"/>
    <p:sldId id="310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11" r:id="rId29"/>
    <p:sldId id="312" r:id="rId30"/>
    <p:sldId id="293" r:id="rId31"/>
    <p:sldId id="296" r:id="rId32"/>
    <p:sldId id="305" r:id="rId33"/>
    <p:sldId id="306" r:id="rId34"/>
  </p:sldIdLst>
  <p:sldSz cx="138176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11" userDrawn="1">
          <p15:clr>
            <a:srgbClr val="A4A3A4"/>
          </p15:clr>
        </p15:guide>
        <p15:guide id="2" orient="horz" pos="2448" userDrawn="1">
          <p15:clr>
            <a:srgbClr val="A4A3A4"/>
          </p15:clr>
        </p15:guide>
        <p15:guide id="3" pos="2937" userDrawn="1">
          <p15:clr>
            <a:srgbClr val="A4A3A4"/>
          </p15:clr>
        </p15:guide>
        <p15:guide id="4" pos="599" userDrawn="1">
          <p15:clr>
            <a:srgbClr val="A4A3A4"/>
          </p15:clr>
        </p15:guide>
        <p15:guide id="5" orient="horz" pos="1392" userDrawn="1">
          <p15:clr>
            <a:srgbClr val="A4A3A4"/>
          </p15:clr>
        </p15:guide>
        <p15:guide id="6" orient="horz" pos="4536" userDrawn="1">
          <p15:clr>
            <a:srgbClr val="A4A3A4"/>
          </p15:clr>
        </p15:guide>
        <p15:guide id="7" orient="horz" pos="360" userDrawn="1">
          <p15:clr>
            <a:srgbClr val="A4A3A4"/>
          </p15:clr>
        </p15:guide>
        <p15:guide id="8" pos="1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FF"/>
    <a:srgbClr val="00CCFF"/>
    <a:srgbClr val="CC9900"/>
    <a:srgbClr val="CC0066"/>
    <a:srgbClr val="33CC33"/>
    <a:srgbClr val="E6E6E6"/>
    <a:srgbClr val="00CC00"/>
    <a:srgbClr val="FF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06" y="-72"/>
      </p:cViewPr>
      <p:guideLst>
        <p:guide pos="8111"/>
        <p:guide orient="horz" pos="2448"/>
        <p:guide pos="2937"/>
        <p:guide pos="599"/>
        <p:guide orient="horz" pos="1392"/>
        <p:guide orient="horz" pos="4536"/>
        <p:guide orient="horz" pos="360"/>
        <p:guide pos="1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otodcfs1.oztrans.biz\MPO\Plans%20and%20Policies\Growth%20Trends\31%20Dec%202021\AgeSexWorkboo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package" Target="../embeddings/Microsoft_Excel_Worksheet16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package" Target="../embeddings/Microsoft_Excel_Worksheet17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microsoft.com/office/2011/relationships/chartStyle" Target="style15.xml"/><Relationship Id="rId1" Type="http://schemas.openxmlformats.org/officeDocument/2006/relationships/package" Target="../embeddings/Microsoft_Excel_Worksheet18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package" Target="../embeddings/Microsoft_Excel_Worksheet1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Single Family Units Permitted – OTO Area</a:t>
            </a:r>
          </a:p>
        </c:rich>
      </c:tx>
      <c:layout>
        <c:manualLayout>
          <c:xMode val="edge"/>
          <c:yMode val="edge"/>
          <c:x val="0.32951200509550932"/>
          <c:y val="2.41340365686458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81288825444343"/>
          <c:y val="4.7924956882338367E-2"/>
          <c:w val="0.81187111745556573"/>
          <c:h val="0.59336548645945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Battlefield</c:v>
                </c:pt>
              </c:strCache>
            </c:strRef>
          </c:tx>
          <c:spPr>
            <a:ln>
              <a:solidFill>
                <a:srgbClr val="604878">
                  <a:lumMod val="75000"/>
                </a:srgbClr>
              </a:solidFill>
            </a:ln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Sheet1!$B$4:$B$14</c:f>
              <c:numCache>
                <c:formatCode>General</c:formatCode>
                <c:ptCount val="11"/>
                <c:pt idx="1">
                  <c:v>40</c:v>
                </c:pt>
                <c:pt idx="2">
                  <c:v>29</c:v>
                </c:pt>
                <c:pt idx="3">
                  <c:v>36</c:v>
                </c:pt>
                <c:pt idx="4">
                  <c:v>47</c:v>
                </c:pt>
                <c:pt idx="5">
                  <c:v>53</c:v>
                </c:pt>
                <c:pt idx="6">
                  <c:v>36</c:v>
                </c:pt>
                <c:pt idx="7">
                  <c:v>23</c:v>
                </c:pt>
                <c:pt idx="8">
                  <c:v>10</c:v>
                </c:pt>
                <c:pt idx="9">
                  <c:v>30</c:v>
                </c:pt>
                <c:pt idx="1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2-4451-BDBC-C3C3FB9E5C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Nixa</c:v>
                </c:pt>
              </c:strCache>
            </c:strRef>
          </c:tx>
          <c:spPr>
            <a:ln>
              <a:solidFill>
                <a:srgbClr val="604878">
                  <a:lumMod val="75000"/>
                </a:srgbClr>
              </a:solidFill>
            </a:ln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Sheet1!$C$4:$C$14</c:f>
              <c:numCache>
                <c:formatCode>General</c:formatCode>
                <c:ptCount val="11"/>
                <c:pt idx="0">
                  <c:v>49</c:v>
                </c:pt>
                <c:pt idx="1">
                  <c:v>72</c:v>
                </c:pt>
                <c:pt idx="2">
                  <c:v>128</c:v>
                </c:pt>
                <c:pt idx="3">
                  <c:v>119</c:v>
                </c:pt>
                <c:pt idx="4">
                  <c:v>101</c:v>
                </c:pt>
                <c:pt idx="5">
                  <c:v>124</c:v>
                </c:pt>
                <c:pt idx="6">
                  <c:v>209</c:v>
                </c:pt>
                <c:pt idx="7">
                  <c:v>247</c:v>
                </c:pt>
                <c:pt idx="8">
                  <c:v>246</c:v>
                </c:pt>
                <c:pt idx="9">
                  <c:v>200</c:v>
                </c:pt>
                <c:pt idx="10">
                  <c:v>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82-4451-BDBC-C3C3FB9E5C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Ozark </c:v>
                </c:pt>
              </c:strCache>
            </c:strRef>
          </c:tx>
          <c:spPr>
            <a:ln>
              <a:solidFill>
                <a:srgbClr val="604878">
                  <a:lumMod val="75000"/>
                </a:srgbClr>
              </a:solidFill>
            </a:ln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Sheet1!$D$4:$D$14</c:f>
              <c:numCache>
                <c:formatCode>General</c:formatCode>
                <c:ptCount val="11"/>
                <c:pt idx="0">
                  <c:v>33</c:v>
                </c:pt>
                <c:pt idx="1">
                  <c:v>49</c:v>
                </c:pt>
                <c:pt idx="2">
                  <c:v>69</c:v>
                </c:pt>
                <c:pt idx="3">
                  <c:v>70</c:v>
                </c:pt>
                <c:pt idx="4">
                  <c:v>92</c:v>
                </c:pt>
                <c:pt idx="5">
                  <c:v>115</c:v>
                </c:pt>
                <c:pt idx="6">
                  <c:v>94</c:v>
                </c:pt>
                <c:pt idx="7">
                  <c:v>85</c:v>
                </c:pt>
                <c:pt idx="8">
                  <c:v>127</c:v>
                </c:pt>
                <c:pt idx="9">
                  <c:v>115</c:v>
                </c:pt>
                <c:pt idx="10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82-4451-BDBC-C3C3FB9E5C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Republic - OTO</c:v>
                </c:pt>
              </c:strCache>
            </c:strRef>
          </c:tx>
          <c:spPr>
            <a:ln>
              <a:solidFill>
                <a:srgbClr val="9F2936">
                  <a:lumMod val="75000"/>
                </a:srgbClr>
              </a:solidFill>
            </a:ln>
            <a:effectLst>
              <a:glow>
                <a:srgbClr val="00B0F0"/>
              </a:glow>
            </a:effectLst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Sheet1!$E$4:$E$14</c:f>
              <c:numCache>
                <c:formatCode>General</c:formatCode>
                <c:ptCount val="11"/>
                <c:pt idx="0">
                  <c:v>99</c:v>
                </c:pt>
                <c:pt idx="1">
                  <c:v>54</c:v>
                </c:pt>
                <c:pt idx="2">
                  <c:v>67</c:v>
                </c:pt>
                <c:pt idx="3">
                  <c:v>96</c:v>
                </c:pt>
                <c:pt idx="4">
                  <c:v>107</c:v>
                </c:pt>
                <c:pt idx="5">
                  <c:v>109</c:v>
                </c:pt>
                <c:pt idx="6">
                  <c:v>102</c:v>
                </c:pt>
                <c:pt idx="7">
                  <c:v>102</c:v>
                </c:pt>
                <c:pt idx="8">
                  <c:v>149</c:v>
                </c:pt>
                <c:pt idx="9">
                  <c:v>158</c:v>
                </c:pt>
                <c:pt idx="10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82-4451-BDBC-C3C3FB9E5C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Springfield</c:v>
                </c:pt>
              </c:strCache>
            </c:strRef>
          </c:tx>
          <c:spPr>
            <a:ln>
              <a:solidFill>
                <a:srgbClr val="9F2936">
                  <a:lumMod val="75000"/>
                </a:srgbClr>
              </a:solidFill>
            </a:ln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Sheet1!$F$4:$F$14</c:f>
              <c:numCache>
                <c:formatCode>General</c:formatCode>
                <c:ptCount val="11"/>
                <c:pt idx="0">
                  <c:v>68</c:v>
                </c:pt>
                <c:pt idx="1">
                  <c:v>-5</c:v>
                </c:pt>
                <c:pt idx="2">
                  <c:v>29</c:v>
                </c:pt>
                <c:pt idx="3">
                  <c:v>28</c:v>
                </c:pt>
                <c:pt idx="4">
                  <c:v>-1</c:v>
                </c:pt>
                <c:pt idx="5">
                  <c:v>-5</c:v>
                </c:pt>
                <c:pt idx="6">
                  <c:v>11</c:v>
                </c:pt>
                <c:pt idx="7">
                  <c:v>12</c:v>
                </c:pt>
                <c:pt idx="8">
                  <c:v>27</c:v>
                </c:pt>
                <c:pt idx="9">
                  <c:v>38</c:v>
                </c:pt>
                <c:pt idx="10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82-4451-BDBC-C3C3FB9E5CB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Strafford</c:v>
                </c:pt>
              </c:strCache>
            </c:strRef>
          </c:tx>
          <c:spPr>
            <a:ln>
              <a:solidFill>
                <a:srgbClr val="9F2936">
                  <a:lumMod val="75000"/>
                </a:srgbClr>
              </a:solidFill>
            </a:ln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Sheet1!$G$4:$G$14</c:f>
              <c:numCache>
                <c:formatCode>General</c:formatCode>
                <c:ptCount val="11"/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19</c:v>
                </c:pt>
                <c:pt idx="6">
                  <c:v>24</c:v>
                </c:pt>
                <c:pt idx="7">
                  <c:v>8</c:v>
                </c:pt>
                <c:pt idx="8">
                  <c:v>15</c:v>
                </c:pt>
                <c:pt idx="9">
                  <c:v>20</c:v>
                </c:pt>
                <c:pt idx="1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82-4451-BDBC-C3C3FB9E5CB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Willard</c:v>
                </c:pt>
              </c:strCache>
            </c:strRef>
          </c:tx>
          <c:spPr>
            <a:ln>
              <a:solidFill>
                <a:srgbClr val="9F2936">
                  <a:lumMod val="75000"/>
                </a:srgbClr>
              </a:solidFill>
            </a:ln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Sheet1!$H$4:$H$14</c:f>
              <c:numCache>
                <c:formatCode>General</c:formatCode>
                <c:ptCount val="11"/>
                <c:pt idx="1">
                  <c:v>13</c:v>
                </c:pt>
                <c:pt idx="2">
                  <c:v>7</c:v>
                </c:pt>
                <c:pt idx="3">
                  <c:v>11</c:v>
                </c:pt>
                <c:pt idx="4">
                  <c:v>6</c:v>
                </c:pt>
                <c:pt idx="5">
                  <c:v>14</c:v>
                </c:pt>
                <c:pt idx="6">
                  <c:v>8</c:v>
                </c:pt>
                <c:pt idx="7">
                  <c:v>25</c:v>
                </c:pt>
                <c:pt idx="8">
                  <c:v>17</c:v>
                </c:pt>
                <c:pt idx="9">
                  <c:v>28</c:v>
                </c:pt>
                <c:pt idx="1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82-4451-BDBC-C3C3FB9E5CBE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Christian - OTO</c:v>
                </c:pt>
              </c:strCache>
            </c:strRef>
          </c:tx>
          <c:spPr>
            <a:ln>
              <a:solidFill>
                <a:srgbClr val="9F2936">
                  <a:lumMod val="75000"/>
                </a:srgbClr>
              </a:solidFill>
            </a:ln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Sheet1!$I$4:$I$14</c:f>
              <c:numCache>
                <c:formatCode>General</c:formatCode>
                <c:ptCount val="11"/>
                <c:pt idx="0">
                  <c:v>40</c:v>
                </c:pt>
                <c:pt idx="1">
                  <c:v>7</c:v>
                </c:pt>
                <c:pt idx="2">
                  <c:v>56</c:v>
                </c:pt>
                <c:pt idx="3">
                  <c:v>70</c:v>
                </c:pt>
                <c:pt idx="4">
                  <c:v>106</c:v>
                </c:pt>
                <c:pt idx="5">
                  <c:v>76</c:v>
                </c:pt>
                <c:pt idx="6">
                  <c:v>83</c:v>
                </c:pt>
                <c:pt idx="7">
                  <c:v>79</c:v>
                </c:pt>
                <c:pt idx="8">
                  <c:v>56</c:v>
                </c:pt>
                <c:pt idx="9">
                  <c:v>68</c:v>
                </c:pt>
                <c:pt idx="1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82-4451-BDBC-C3C3FB9E5CBE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Greene - OTO</c:v>
                </c:pt>
              </c:strCache>
            </c:strRef>
          </c:tx>
          <c:spPr>
            <a:ln>
              <a:solidFill>
                <a:srgbClr val="604878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Sheet1!$J$4:$J$14</c:f>
              <c:numCache>
                <c:formatCode>General</c:formatCode>
                <c:ptCount val="11"/>
                <c:pt idx="0">
                  <c:v>198</c:v>
                </c:pt>
                <c:pt idx="1">
                  <c:v>270</c:v>
                </c:pt>
                <c:pt idx="2">
                  <c:v>320</c:v>
                </c:pt>
                <c:pt idx="3">
                  <c:v>266</c:v>
                </c:pt>
                <c:pt idx="4">
                  <c:v>266</c:v>
                </c:pt>
                <c:pt idx="5">
                  <c:v>299</c:v>
                </c:pt>
                <c:pt idx="6">
                  <c:v>249</c:v>
                </c:pt>
                <c:pt idx="7">
                  <c:v>320</c:v>
                </c:pt>
                <c:pt idx="8">
                  <c:v>267</c:v>
                </c:pt>
                <c:pt idx="9">
                  <c:v>476</c:v>
                </c:pt>
                <c:pt idx="10">
                  <c:v>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82-4451-BDBC-C3C3FB9E5CBE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604878">
                <a:lumMod val="60000"/>
                <a:lumOff val="40000"/>
              </a:srgbClr>
            </a:solidFill>
            <a:ln w="0">
              <a:solidFill>
                <a:srgbClr val="604878">
                  <a:lumMod val="75000"/>
                </a:srgbClr>
              </a:solidFill>
            </a:ln>
            <a:effectLst/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Sheet1!$K$4:$K$14</c:f>
              <c:numCache>
                <c:formatCode>#,##0</c:formatCode>
                <c:ptCount val="11"/>
                <c:pt idx="0">
                  <c:v>487</c:v>
                </c:pt>
                <c:pt idx="1">
                  <c:v>500</c:v>
                </c:pt>
                <c:pt idx="2">
                  <c:v>708</c:v>
                </c:pt>
                <c:pt idx="3">
                  <c:v>698</c:v>
                </c:pt>
                <c:pt idx="4">
                  <c:v>726</c:v>
                </c:pt>
                <c:pt idx="5">
                  <c:v>804</c:v>
                </c:pt>
                <c:pt idx="6">
                  <c:v>816</c:v>
                </c:pt>
                <c:pt idx="7" formatCode="General">
                  <c:v>901</c:v>
                </c:pt>
                <c:pt idx="8">
                  <c:v>914</c:v>
                </c:pt>
                <c:pt idx="9">
                  <c:v>1133</c:v>
                </c:pt>
                <c:pt idx="10">
                  <c:v>1243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82-4451-BDBC-C3C3FB9E5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828199840"/>
        <c:axId val="817751200"/>
      </c:barChart>
      <c:valAx>
        <c:axId val="817751200"/>
        <c:scaling>
          <c:orientation val="minMax"/>
          <c:min val="-20"/>
        </c:scaling>
        <c:delete val="0"/>
        <c:axPos val="l"/>
        <c:numFmt formatCode="#,##0" sourceLinked="0"/>
        <c:majorTickMark val="out"/>
        <c:minorTickMark val="none"/>
        <c:tickLblPos val="nextTo"/>
        <c:crossAx val="828199840"/>
        <c:crosses val="autoZero"/>
        <c:crossBetween val="between"/>
      </c:valAx>
      <c:catAx>
        <c:axId val="828199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77512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400" baseline="0">
          <a:latin typeface="Corbel" panose="020B0503020204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Greene County Population Pyramid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'Greene County'!$B$2</c:f>
              <c:strCache>
                <c:ptCount val="1"/>
                <c:pt idx="0">
                  <c:v>Male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'Greene County'!$A$3:$A$20</c:f>
              <c:strCache>
                <c:ptCount val="18"/>
                <c:pt idx="0">
                  <c:v>        Under 5 years</c:v>
                </c:pt>
                <c:pt idx="1">
                  <c:v>        5 to 9 years</c:v>
                </c:pt>
                <c:pt idx="2">
                  <c:v>        10 to 14 years</c:v>
                </c:pt>
                <c:pt idx="3">
                  <c:v>        15 to 19 years</c:v>
                </c:pt>
                <c:pt idx="4">
                  <c:v>        20 to 24 years</c:v>
                </c:pt>
                <c:pt idx="5">
                  <c:v>        25 to 29 years</c:v>
                </c:pt>
                <c:pt idx="6">
                  <c:v>        30 to 34 years</c:v>
                </c:pt>
                <c:pt idx="7">
                  <c:v>        35 to 39 years</c:v>
                </c:pt>
                <c:pt idx="8">
                  <c:v>        40 to 44 years</c:v>
                </c:pt>
                <c:pt idx="9">
                  <c:v>        45 to 49 years</c:v>
                </c:pt>
                <c:pt idx="10">
                  <c:v>        50 to 54 years</c:v>
                </c:pt>
                <c:pt idx="11">
                  <c:v>        55 to 59 years</c:v>
                </c:pt>
                <c:pt idx="12">
                  <c:v>        60 to 64 years</c:v>
                </c:pt>
                <c:pt idx="13">
                  <c:v>        65 to 69 years</c:v>
                </c:pt>
                <c:pt idx="14">
                  <c:v>        70 to 74 years</c:v>
                </c:pt>
                <c:pt idx="15">
                  <c:v>        75 to 79 years</c:v>
                </c:pt>
                <c:pt idx="16">
                  <c:v>        80 to 84 years</c:v>
                </c:pt>
                <c:pt idx="17">
                  <c:v>        85 years and over</c:v>
                </c:pt>
              </c:strCache>
            </c:strRef>
          </c:cat>
          <c:val>
            <c:numRef>
              <c:f>'Greene County'!$C$3:$C$20</c:f>
              <c:numCache>
                <c:formatCode>General</c:formatCode>
                <c:ptCount val="18"/>
                <c:pt idx="0">
                  <c:v>3.0565139552909382</c:v>
                </c:pt>
                <c:pt idx="1">
                  <c:v>2.9505374278913759</c:v>
                </c:pt>
                <c:pt idx="2">
                  <c:v>2.9553389534046244</c:v>
                </c:pt>
                <c:pt idx="3">
                  <c:v>3.3072221803041426</c:v>
                </c:pt>
                <c:pt idx="4">
                  <c:v>5.0505189077215391</c:v>
                </c:pt>
                <c:pt idx="5">
                  <c:v>3.8117253253033536</c:v>
                </c:pt>
                <c:pt idx="6">
                  <c:v>3.2163361616605046</c:v>
                </c:pt>
                <c:pt idx="7">
                  <c:v>3.2334844670649647</c:v>
                </c:pt>
                <c:pt idx="8">
                  <c:v>2.8771426807602873</c:v>
                </c:pt>
                <c:pt idx="9">
                  <c:v>2.8287844595197105</c:v>
                </c:pt>
                <c:pt idx="10">
                  <c:v>2.7402992036326972</c:v>
                </c:pt>
                <c:pt idx="11">
                  <c:v>3.0304485310761589</c:v>
                </c:pt>
                <c:pt idx="12">
                  <c:v>2.618203269152942</c:v>
                </c:pt>
                <c:pt idx="13">
                  <c:v>2.4076220787861744</c:v>
                </c:pt>
                <c:pt idx="14">
                  <c:v>1.7432967274173965</c:v>
                </c:pt>
                <c:pt idx="15">
                  <c:v>1.343398245385391</c:v>
                </c:pt>
                <c:pt idx="16">
                  <c:v>0.77578933649776727</c:v>
                </c:pt>
                <c:pt idx="17">
                  <c:v>0.70925391152846273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AE-4919-84AC-DDD884F791D4}"/>
            </c:ext>
          </c:extLst>
        </c:ser>
        <c:ser>
          <c:idx val="3"/>
          <c:order val="3"/>
          <c:tx>
            <c:strRef>
              <c:f>'Greene County'!$D$2</c:f>
              <c:strCache>
                <c:ptCount val="1"/>
                <c:pt idx="0">
                  <c:v>Female %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'Greene County'!$A$3:$A$20</c:f>
              <c:strCache>
                <c:ptCount val="18"/>
                <c:pt idx="0">
                  <c:v>        Under 5 years</c:v>
                </c:pt>
                <c:pt idx="1">
                  <c:v>        5 to 9 years</c:v>
                </c:pt>
                <c:pt idx="2">
                  <c:v>        10 to 14 years</c:v>
                </c:pt>
                <c:pt idx="3">
                  <c:v>        15 to 19 years</c:v>
                </c:pt>
                <c:pt idx="4">
                  <c:v>        20 to 24 years</c:v>
                </c:pt>
                <c:pt idx="5">
                  <c:v>        25 to 29 years</c:v>
                </c:pt>
                <c:pt idx="6">
                  <c:v>        30 to 34 years</c:v>
                </c:pt>
                <c:pt idx="7">
                  <c:v>        35 to 39 years</c:v>
                </c:pt>
                <c:pt idx="8">
                  <c:v>        40 to 44 years</c:v>
                </c:pt>
                <c:pt idx="9">
                  <c:v>        45 to 49 years</c:v>
                </c:pt>
                <c:pt idx="10">
                  <c:v>        50 to 54 years</c:v>
                </c:pt>
                <c:pt idx="11">
                  <c:v>        55 to 59 years</c:v>
                </c:pt>
                <c:pt idx="12">
                  <c:v>        60 to 64 years</c:v>
                </c:pt>
                <c:pt idx="13">
                  <c:v>        65 to 69 years</c:v>
                </c:pt>
                <c:pt idx="14">
                  <c:v>        70 to 74 years</c:v>
                </c:pt>
                <c:pt idx="15">
                  <c:v>        75 to 79 years</c:v>
                </c:pt>
                <c:pt idx="16">
                  <c:v>        80 to 84 years</c:v>
                </c:pt>
                <c:pt idx="17">
                  <c:v>        85 years and over</c:v>
                </c:pt>
              </c:strCache>
            </c:strRef>
          </c:cat>
          <c:val>
            <c:numRef>
              <c:f>'Greene County'!$E$3:$E$20</c:f>
              <c:numCache>
                <c:formatCode>General</c:formatCode>
                <c:ptCount val="18"/>
                <c:pt idx="0">
                  <c:v>-2.8946339522728364</c:v>
                </c:pt>
                <c:pt idx="1">
                  <c:v>-2.60208386207275</c:v>
                </c:pt>
                <c:pt idx="2">
                  <c:v>-3.0002675135643098</c:v>
                </c:pt>
                <c:pt idx="3">
                  <c:v>-3.3288290451137619</c:v>
                </c:pt>
                <c:pt idx="4">
                  <c:v>-5.3039708615994563</c:v>
                </c:pt>
                <c:pt idx="5">
                  <c:v>-3.7609663413061525</c:v>
                </c:pt>
                <c:pt idx="6">
                  <c:v>-3.199187856256045</c:v>
                </c:pt>
                <c:pt idx="7">
                  <c:v>-3.1021284476668018</c:v>
                </c:pt>
                <c:pt idx="8">
                  <c:v>-2.7272664915253073</c:v>
                </c:pt>
                <c:pt idx="9">
                  <c:v>-2.8407882733028322</c:v>
                </c:pt>
                <c:pt idx="10">
                  <c:v>-2.8743989518955737</c:v>
                </c:pt>
                <c:pt idx="11">
                  <c:v>-3.2797848916570067</c:v>
                </c:pt>
                <c:pt idx="12">
                  <c:v>-2.9543100550803567</c:v>
                </c:pt>
                <c:pt idx="13">
                  <c:v>-2.9625412416744976</c:v>
                </c:pt>
                <c:pt idx="14">
                  <c:v>-2.0992955476139845</c:v>
                </c:pt>
                <c:pt idx="15">
                  <c:v>-1.7642176600108379</c:v>
                </c:pt>
                <c:pt idx="16">
                  <c:v>-1.2679457016057671</c:v>
                </c:pt>
                <c:pt idx="17">
                  <c:v>-1.3814674833832921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AE-4919-84AC-DDD884F79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38639119"/>
        <c:axId val="203864036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'Greene County'!$B$2</c15:sqref>
                        </c15:formulaRef>
                      </c:ext>
                    </c:extLst>
                    <c:strCache>
                      <c:ptCount val="1"/>
                      <c:pt idx="0">
                        <c:v>Male 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'Greene County'!$A$3:$A$20</c15:sqref>
                        </c15:formulaRef>
                      </c:ext>
                    </c:extLst>
                    <c:strCache>
                      <c:ptCount val="18"/>
                      <c:pt idx="0">
                        <c:v>        Under 5 years</c:v>
                      </c:pt>
                      <c:pt idx="1">
                        <c:v>        5 to 9 years</c:v>
                      </c:pt>
                      <c:pt idx="2">
                        <c:v>        10 to 14 years</c:v>
                      </c:pt>
                      <c:pt idx="3">
                        <c:v>        15 to 19 years</c:v>
                      </c:pt>
                      <c:pt idx="4">
                        <c:v>        20 to 24 years</c:v>
                      </c:pt>
                      <c:pt idx="5">
                        <c:v>        25 to 29 years</c:v>
                      </c:pt>
                      <c:pt idx="6">
                        <c:v>        30 to 34 years</c:v>
                      </c:pt>
                      <c:pt idx="7">
                        <c:v>        35 to 39 years</c:v>
                      </c:pt>
                      <c:pt idx="8">
                        <c:v>        40 to 44 years</c:v>
                      </c:pt>
                      <c:pt idx="9">
                        <c:v>        45 to 49 years</c:v>
                      </c:pt>
                      <c:pt idx="10">
                        <c:v>        50 to 54 years</c:v>
                      </c:pt>
                      <c:pt idx="11">
                        <c:v>        55 to 59 years</c:v>
                      </c:pt>
                      <c:pt idx="12">
                        <c:v>        60 to 64 years</c:v>
                      </c:pt>
                      <c:pt idx="13">
                        <c:v>        65 to 69 years</c:v>
                      </c:pt>
                      <c:pt idx="14">
                        <c:v>        70 to 74 years</c:v>
                      </c:pt>
                      <c:pt idx="15">
                        <c:v>        75 to 79 years</c:v>
                      </c:pt>
                      <c:pt idx="16">
                        <c:v>        80 to 84 years</c:v>
                      </c:pt>
                      <c:pt idx="17">
                        <c:v>        85 years and over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'Greene County'!$C$3:$C$20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3.0565139552909382</c:v>
                      </c:pt>
                      <c:pt idx="1">
                        <c:v>2.9505374278913759</c:v>
                      </c:pt>
                      <c:pt idx="2">
                        <c:v>2.9553389534046244</c:v>
                      </c:pt>
                      <c:pt idx="3">
                        <c:v>3.3072221803041426</c:v>
                      </c:pt>
                      <c:pt idx="4">
                        <c:v>5.0505189077215391</c:v>
                      </c:pt>
                      <c:pt idx="5">
                        <c:v>3.8117253253033536</c:v>
                      </c:pt>
                      <c:pt idx="6">
                        <c:v>3.2163361616605046</c:v>
                      </c:pt>
                      <c:pt idx="7">
                        <c:v>3.2334844670649647</c:v>
                      </c:pt>
                      <c:pt idx="8">
                        <c:v>2.8771426807602873</c:v>
                      </c:pt>
                      <c:pt idx="9">
                        <c:v>2.8287844595197105</c:v>
                      </c:pt>
                      <c:pt idx="10">
                        <c:v>2.7402992036326972</c:v>
                      </c:pt>
                      <c:pt idx="11">
                        <c:v>3.0304485310761589</c:v>
                      </c:pt>
                      <c:pt idx="12">
                        <c:v>2.618203269152942</c:v>
                      </c:pt>
                      <c:pt idx="13">
                        <c:v>2.4076220787861744</c:v>
                      </c:pt>
                      <c:pt idx="14">
                        <c:v>1.7432967274173965</c:v>
                      </c:pt>
                      <c:pt idx="15">
                        <c:v>1.343398245385391</c:v>
                      </c:pt>
                      <c:pt idx="16">
                        <c:v>0.77578933649776727</c:v>
                      </c:pt>
                      <c:pt idx="17">
                        <c:v>0.70925391152846273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BAE-4919-84AC-DDD884F791D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'Greene County'!$D$2</c15:sqref>
                        </c15:formulaRef>
                      </c:ext>
                    </c:extLst>
                    <c:strCache>
                      <c:ptCount val="1"/>
                      <c:pt idx="0">
                        <c:v>Female 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'Greene County'!$A$3:$A$20</c15:sqref>
                        </c15:formulaRef>
                      </c:ext>
                    </c:extLst>
                    <c:strCache>
                      <c:ptCount val="18"/>
                      <c:pt idx="0">
                        <c:v>        Under 5 years</c:v>
                      </c:pt>
                      <c:pt idx="1">
                        <c:v>        5 to 9 years</c:v>
                      </c:pt>
                      <c:pt idx="2">
                        <c:v>        10 to 14 years</c:v>
                      </c:pt>
                      <c:pt idx="3">
                        <c:v>        15 to 19 years</c:v>
                      </c:pt>
                      <c:pt idx="4">
                        <c:v>        20 to 24 years</c:v>
                      </c:pt>
                      <c:pt idx="5">
                        <c:v>        25 to 29 years</c:v>
                      </c:pt>
                      <c:pt idx="6">
                        <c:v>        30 to 34 years</c:v>
                      </c:pt>
                      <c:pt idx="7">
                        <c:v>        35 to 39 years</c:v>
                      </c:pt>
                      <c:pt idx="8">
                        <c:v>        40 to 44 years</c:v>
                      </c:pt>
                      <c:pt idx="9">
                        <c:v>        45 to 49 years</c:v>
                      </c:pt>
                      <c:pt idx="10">
                        <c:v>        50 to 54 years</c:v>
                      </c:pt>
                      <c:pt idx="11">
                        <c:v>        55 to 59 years</c:v>
                      </c:pt>
                      <c:pt idx="12">
                        <c:v>        60 to 64 years</c:v>
                      </c:pt>
                      <c:pt idx="13">
                        <c:v>        65 to 69 years</c:v>
                      </c:pt>
                      <c:pt idx="14">
                        <c:v>        70 to 74 years</c:v>
                      </c:pt>
                      <c:pt idx="15">
                        <c:v>        75 to 79 years</c:v>
                      </c:pt>
                      <c:pt idx="16">
                        <c:v>        80 to 84 years</c:v>
                      </c:pt>
                      <c:pt idx="17">
                        <c:v>        85 years and over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'Greene County'!$E$3:$E$20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-2.8946339522728364</c:v>
                      </c:pt>
                      <c:pt idx="1">
                        <c:v>-2.60208386207275</c:v>
                      </c:pt>
                      <c:pt idx="2">
                        <c:v>-3.0002675135643098</c:v>
                      </c:pt>
                      <c:pt idx="3">
                        <c:v>-3.3288290451137619</c:v>
                      </c:pt>
                      <c:pt idx="4">
                        <c:v>-5.3039708615994563</c:v>
                      </c:pt>
                      <c:pt idx="5">
                        <c:v>-3.7609663413061525</c:v>
                      </c:pt>
                      <c:pt idx="6">
                        <c:v>-3.199187856256045</c:v>
                      </c:pt>
                      <c:pt idx="7">
                        <c:v>-3.1021284476668018</c:v>
                      </c:pt>
                      <c:pt idx="8">
                        <c:v>-2.7272664915253073</c:v>
                      </c:pt>
                      <c:pt idx="9">
                        <c:v>-2.8407882733028322</c:v>
                      </c:pt>
                      <c:pt idx="10">
                        <c:v>-2.8743989518955737</c:v>
                      </c:pt>
                      <c:pt idx="11">
                        <c:v>-3.2797848916570067</c:v>
                      </c:pt>
                      <c:pt idx="12">
                        <c:v>-2.9543100550803567</c:v>
                      </c:pt>
                      <c:pt idx="13">
                        <c:v>-2.9625412416744976</c:v>
                      </c:pt>
                      <c:pt idx="14">
                        <c:v>-2.0992955476139845</c:v>
                      </c:pt>
                      <c:pt idx="15">
                        <c:v>-1.7642176600108379</c:v>
                      </c:pt>
                      <c:pt idx="16">
                        <c:v>-1.2679457016057671</c:v>
                      </c:pt>
                      <c:pt idx="17">
                        <c:v>-1.3814674833832921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BAE-4919-84AC-DDD884F791D4}"/>
                  </c:ext>
                </c:extLst>
              </c15:ser>
            </c15:filteredBarSeries>
          </c:ext>
        </c:extLst>
      </c:barChart>
      <c:catAx>
        <c:axId val="2038639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2038640367"/>
        <c:crosses val="autoZero"/>
        <c:auto val="1"/>
        <c:lblAlgn val="ctr"/>
        <c:lblOffset val="100"/>
        <c:noMultiLvlLbl val="0"/>
      </c:catAx>
      <c:valAx>
        <c:axId val="20386403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;[Black]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2038639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Battlefield Population Pyramid</a:t>
            </a:r>
          </a:p>
        </c:rich>
      </c:tx>
      <c:layout>
        <c:manualLayout>
          <c:xMode val="edge"/>
          <c:yMode val="edge"/>
          <c:x val="0.34299995047788834"/>
          <c:y val="1.3008127860678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Battlefield!$B$2</c:f>
              <c:strCache>
                <c:ptCount val="1"/>
                <c:pt idx="0">
                  <c:v>Male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Battlefield!$A$3:$A$20</c:f>
              <c:strCache>
                <c:ptCount val="18"/>
                <c:pt idx="0">
                  <c:v>under 5</c:v>
                </c:pt>
                <c:pt idx="1">
                  <c:v>Ages 5 - 9</c:v>
                </c:pt>
                <c:pt idx="2">
                  <c:v>Ages 10 - 14</c:v>
                </c:pt>
                <c:pt idx="3">
                  <c:v>Ages 15 - 19</c:v>
                </c:pt>
                <c:pt idx="4">
                  <c:v>Ages 20 - 24</c:v>
                </c:pt>
                <c:pt idx="5">
                  <c:v>Ages 25 - 29</c:v>
                </c:pt>
                <c:pt idx="6">
                  <c:v>Ages 30 -34</c:v>
                </c:pt>
                <c:pt idx="7">
                  <c:v>Ages 35 - 39</c:v>
                </c:pt>
                <c:pt idx="8">
                  <c:v>Ages 40 -44</c:v>
                </c:pt>
                <c:pt idx="9">
                  <c:v>Ages 45 - 49</c:v>
                </c:pt>
                <c:pt idx="10">
                  <c:v>Ages 50 - 54</c:v>
                </c:pt>
                <c:pt idx="11">
                  <c:v>Ages 55 - 59</c:v>
                </c:pt>
                <c:pt idx="12">
                  <c:v>Ages 60 - 64</c:v>
                </c:pt>
                <c:pt idx="13">
                  <c:v>Ages 65 - 69</c:v>
                </c:pt>
                <c:pt idx="14">
                  <c:v>Ages 70 - 74</c:v>
                </c:pt>
                <c:pt idx="15">
                  <c:v>Ages 75 - 79</c:v>
                </c:pt>
                <c:pt idx="16">
                  <c:v>Ages 80 - 84</c:v>
                </c:pt>
                <c:pt idx="17">
                  <c:v>over 85</c:v>
                </c:pt>
              </c:strCache>
            </c:strRef>
          </c:cat>
          <c:val>
            <c:numRef>
              <c:f>Battlefield!$C$3:$C$20</c:f>
              <c:numCache>
                <c:formatCode>General</c:formatCode>
                <c:ptCount val="18"/>
                <c:pt idx="0">
                  <c:v>3.3568627450980397</c:v>
                </c:pt>
                <c:pt idx="1">
                  <c:v>2.4784313725490192</c:v>
                </c:pt>
                <c:pt idx="2">
                  <c:v>5.8666666666666663</c:v>
                </c:pt>
                <c:pt idx="3">
                  <c:v>2.7294117647058824</c:v>
                </c:pt>
                <c:pt idx="4">
                  <c:v>3.7647058823529407</c:v>
                </c:pt>
                <c:pt idx="5">
                  <c:v>2.8235294117647061</c:v>
                </c:pt>
                <c:pt idx="6">
                  <c:v>1.7254901960784312</c:v>
                </c:pt>
                <c:pt idx="7">
                  <c:v>4.4078431372549023</c:v>
                </c:pt>
                <c:pt idx="8">
                  <c:v>4.7529411764705882</c:v>
                </c:pt>
                <c:pt idx="9">
                  <c:v>2.4313725490196081</c:v>
                </c:pt>
                <c:pt idx="10">
                  <c:v>3.0117647058823529</c:v>
                </c:pt>
                <c:pt idx="11">
                  <c:v>2.3058823529411763</c:v>
                </c:pt>
                <c:pt idx="12">
                  <c:v>1.6</c:v>
                </c:pt>
                <c:pt idx="13">
                  <c:v>4</c:v>
                </c:pt>
                <c:pt idx="14">
                  <c:v>2.2274509803921569</c:v>
                </c:pt>
                <c:pt idx="15">
                  <c:v>1.2392156862745096</c:v>
                </c:pt>
                <c:pt idx="16">
                  <c:v>0.32941176470588235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5-4E95-801E-038E9D67A55D}"/>
            </c:ext>
          </c:extLst>
        </c:ser>
        <c:ser>
          <c:idx val="4"/>
          <c:order val="4"/>
          <c:tx>
            <c:strRef>
              <c:f>Battlefield!$D$2</c:f>
              <c:strCache>
                <c:ptCount val="1"/>
                <c:pt idx="0">
                  <c:v>Female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Battlefield!$A$3:$A$20</c:f>
              <c:strCache>
                <c:ptCount val="18"/>
                <c:pt idx="0">
                  <c:v>under 5</c:v>
                </c:pt>
                <c:pt idx="1">
                  <c:v>Ages 5 - 9</c:v>
                </c:pt>
                <c:pt idx="2">
                  <c:v>Ages 10 - 14</c:v>
                </c:pt>
                <c:pt idx="3">
                  <c:v>Ages 15 - 19</c:v>
                </c:pt>
                <c:pt idx="4">
                  <c:v>Ages 20 - 24</c:v>
                </c:pt>
                <c:pt idx="5">
                  <c:v>Ages 25 - 29</c:v>
                </c:pt>
                <c:pt idx="6">
                  <c:v>Ages 30 -34</c:v>
                </c:pt>
                <c:pt idx="7">
                  <c:v>Ages 35 - 39</c:v>
                </c:pt>
                <c:pt idx="8">
                  <c:v>Ages 40 -44</c:v>
                </c:pt>
                <c:pt idx="9">
                  <c:v>Ages 45 - 49</c:v>
                </c:pt>
                <c:pt idx="10">
                  <c:v>Ages 50 - 54</c:v>
                </c:pt>
                <c:pt idx="11">
                  <c:v>Ages 55 - 59</c:v>
                </c:pt>
                <c:pt idx="12">
                  <c:v>Ages 60 - 64</c:v>
                </c:pt>
                <c:pt idx="13">
                  <c:v>Ages 65 - 69</c:v>
                </c:pt>
                <c:pt idx="14">
                  <c:v>Ages 70 - 74</c:v>
                </c:pt>
                <c:pt idx="15">
                  <c:v>Ages 75 - 79</c:v>
                </c:pt>
                <c:pt idx="16">
                  <c:v>Ages 80 - 84</c:v>
                </c:pt>
                <c:pt idx="17">
                  <c:v>over 85</c:v>
                </c:pt>
              </c:strCache>
            </c:strRef>
          </c:cat>
          <c:val>
            <c:numRef>
              <c:f>Battlefield!$F$3:$F$20</c:f>
              <c:numCache>
                <c:formatCode>General</c:formatCode>
                <c:ptCount val="18"/>
                <c:pt idx="0">
                  <c:v>-3.5294117647058822</c:v>
                </c:pt>
                <c:pt idx="1">
                  <c:v>-4.7215686274509805</c:v>
                </c:pt>
                <c:pt idx="2">
                  <c:v>-3.7019607843137257</c:v>
                </c:pt>
                <c:pt idx="3">
                  <c:v>-2.3372549019607844</c:v>
                </c:pt>
                <c:pt idx="4">
                  <c:v>-2.6352941176470588</c:v>
                </c:pt>
                <c:pt idx="5">
                  <c:v>-4.0941176470588241</c:v>
                </c:pt>
                <c:pt idx="6">
                  <c:v>-1.9450980392156862</c:v>
                </c:pt>
                <c:pt idx="7">
                  <c:v>-6.0392156862745097</c:v>
                </c:pt>
                <c:pt idx="8">
                  <c:v>-2.9333333333333331</c:v>
                </c:pt>
                <c:pt idx="9">
                  <c:v>-3.2470588235294118</c:v>
                </c:pt>
                <c:pt idx="10">
                  <c:v>-2.8392156862745099</c:v>
                </c:pt>
                <c:pt idx="11">
                  <c:v>-2.9490196078431374</c:v>
                </c:pt>
                <c:pt idx="12">
                  <c:v>-1.9921568627450981</c:v>
                </c:pt>
                <c:pt idx="13">
                  <c:v>-4.6274509803921564</c:v>
                </c:pt>
                <c:pt idx="14">
                  <c:v>-0.97254901960784312</c:v>
                </c:pt>
                <c:pt idx="15">
                  <c:v>-0.32941176470588235</c:v>
                </c:pt>
                <c:pt idx="16">
                  <c:v>-0.5490196078431373</c:v>
                </c:pt>
                <c:pt idx="17">
                  <c:v>-1.5058823529411764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15-4E95-801E-038E9D67A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4750655"/>
        <c:axId val="38474774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Battlefield!$B$2</c15:sqref>
                        </c15:formulaRef>
                      </c:ext>
                    </c:extLst>
                    <c:strCache>
                      <c:ptCount val="1"/>
                      <c:pt idx="0">
                        <c:v>Male 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Battlefield!$A$3:$A$20</c15:sqref>
                        </c15:formulaRef>
                      </c:ext>
                    </c:extLst>
                    <c:strCache>
                      <c:ptCount val="18"/>
                      <c:pt idx="0">
                        <c:v>under 5</c:v>
                      </c:pt>
                      <c:pt idx="1">
                        <c:v>Ages 5 - 9</c:v>
                      </c:pt>
                      <c:pt idx="2">
                        <c:v>Ages 10 - 14</c:v>
                      </c:pt>
                      <c:pt idx="3">
                        <c:v>Ages 15 - 19</c:v>
                      </c:pt>
                      <c:pt idx="4">
                        <c:v>Ages 20 - 24</c:v>
                      </c:pt>
                      <c:pt idx="5">
                        <c:v>Ages 25 - 29</c:v>
                      </c:pt>
                      <c:pt idx="6">
                        <c:v>Ages 30 -34</c:v>
                      </c:pt>
                      <c:pt idx="7">
                        <c:v>Ages 35 - 39</c:v>
                      </c:pt>
                      <c:pt idx="8">
                        <c:v>Ages 40 -44</c:v>
                      </c:pt>
                      <c:pt idx="9">
                        <c:v>Ages 45 - 49</c:v>
                      </c:pt>
                      <c:pt idx="10">
                        <c:v>Ages 50 - 54</c:v>
                      </c:pt>
                      <c:pt idx="11">
                        <c:v>Ages 55 - 59</c:v>
                      </c:pt>
                      <c:pt idx="12">
                        <c:v>Ages 60 - 64</c:v>
                      </c:pt>
                      <c:pt idx="13">
                        <c:v>Ages 65 - 69</c:v>
                      </c:pt>
                      <c:pt idx="14">
                        <c:v>Ages 70 - 74</c:v>
                      </c:pt>
                      <c:pt idx="15">
                        <c:v>Ages 75 - 79</c:v>
                      </c:pt>
                      <c:pt idx="16">
                        <c:v>Ages 80 - 84</c:v>
                      </c:pt>
                      <c:pt idx="17">
                        <c:v>over 85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Battlefield!$B$3:$B$20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214</c:v>
                      </c:pt>
                      <c:pt idx="1">
                        <c:v>158</c:v>
                      </c:pt>
                      <c:pt idx="2">
                        <c:v>374</c:v>
                      </c:pt>
                      <c:pt idx="3">
                        <c:v>174</c:v>
                      </c:pt>
                      <c:pt idx="4">
                        <c:v>240</c:v>
                      </c:pt>
                      <c:pt idx="5">
                        <c:v>180</c:v>
                      </c:pt>
                      <c:pt idx="6">
                        <c:v>110</c:v>
                      </c:pt>
                      <c:pt idx="7">
                        <c:v>281</c:v>
                      </c:pt>
                      <c:pt idx="8">
                        <c:v>303</c:v>
                      </c:pt>
                      <c:pt idx="9">
                        <c:v>155</c:v>
                      </c:pt>
                      <c:pt idx="10">
                        <c:v>192</c:v>
                      </c:pt>
                      <c:pt idx="11">
                        <c:v>147</c:v>
                      </c:pt>
                      <c:pt idx="12">
                        <c:v>102</c:v>
                      </c:pt>
                      <c:pt idx="13">
                        <c:v>255</c:v>
                      </c:pt>
                      <c:pt idx="14">
                        <c:v>142</c:v>
                      </c:pt>
                      <c:pt idx="15">
                        <c:v>79</c:v>
                      </c:pt>
                      <c:pt idx="16">
                        <c:v>21</c:v>
                      </c:pt>
                      <c:pt idx="1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015-4E95-801E-038E9D67A55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Battlefield!$D$2</c15:sqref>
                        </c15:formulaRef>
                      </c:ext>
                    </c:extLst>
                    <c:strCache>
                      <c:ptCount val="1"/>
                      <c:pt idx="0">
                        <c:v>Female 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Battlefield!$A$3:$A$20</c15:sqref>
                        </c15:formulaRef>
                      </c:ext>
                    </c:extLst>
                    <c:strCache>
                      <c:ptCount val="18"/>
                      <c:pt idx="0">
                        <c:v>under 5</c:v>
                      </c:pt>
                      <c:pt idx="1">
                        <c:v>Ages 5 - 9</c:v>
                      </c:pt>
                      <c:pt idx="2">
                        <c:v>Ages 10 - 14</c:v>
                      </c:pt>
                      <c:pt idx="3">
                        <c:v>Ages 15 - 19</c:v>
                      </c:pt>
                      <c:pt idx="4">
                        <c:v>Ages 20 - 24</c:v>
                      </c:pt>
                      <c:pt idx="5">
                        <c:v>Ages 25 - 29</c:v>
                      </c:pt>
                      <c:pt idx="6">
                        <c:v>Ages 30 -34</c:v>
                      </c:pt>
                      <c:pt idx="7">
                        <c:v>Ages 35 - 39</c:v>
                      </c:pt>
                      <c:pt idx="8">
                        <c:v>Ages 40 -44</c:v>
                      </c:pt>
                      <c:pt idx="9">
                        <c:v>Ages 45 - 49</c:v>
                      </c:pt>
                      <c:pt idx="10">
                        <c:v>Ages 50 - 54</c:v>
                      </c:pt>
                      <c:pt idx="11">
                        <c:v>Ages 55 - 59</c:v>
                      </c:pt>
                      <c:pt idx="12">
                        <c:v>Ages 60 - 64</c:v>
                      </c:pt>
                      <c:pt idx="13">
                        <c:v>Ages 65 - 69</c:v>
                      </c:pt>
                      <c:pt idx="14">
                        <c:v>Ages 70 - 74</c:v>
                      </c:pt>
                      <c:pt idx="15">
                        <c:v>Ages 75 - 79</c:v>
                      </c:pt>
                      <c:pt idx="16">
                        <c:v>Ages 80 - 84</c:v>
                      </c:pt>
                      <c:pt idx="17">
                        <c:v>over 85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Battlefield!$D$3:$D$20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225</c:v>
                      </c:pt>
                      <c:pt idx="1">
                        <c:v>301</c:v>
                      </c:pt>
                      <c:pt idx="2">
                        <c:v>236</c:v>
                      </c:pt>
                      <c:pt idx="3">
                        <c:v>149</c:v>
                      </c:pt>
                      <c:pt idx="4">
                        <c:v>168</c:v>
                      </c:pt>
                      <c:pt idx="5">
                        <c:v>261</c:v>
                      </c:pt>
                      <c:pt idx="6">
                        <c:v>124</c:v>
                      </c:pt>
                      <c:pt idx="7">
                        <c:v>385</c:v>
                      </c:pt>
                      <c:pt idx="8">
                        <c:v>187</c:v>
                      </c:pt>
                      <c:pt idx="9">
                        <c:v>207</c:v>
                      </c:pt>
                      <c:pt idx="10">
                        <c:v>181</c:v>
                      </c:pt>
                      <c:pt idx="11">
                        <c:v>188</c:v>
                      </c:pt>
                      <c:pt idx="12">
                        <c:v>127</c:v>
                      </c:pt>
                      <c:pt idx="13">
                        <c:v>295</c:v>
                      </c:pt>
                      <c:pt idx="14">
                        <c:v>62</c:v>
                      </c:pt>
                      <c:pt idx="15">
                        <c:v>21</c:v>
                      </c:pt>
                      <c:pt idx="16">
                        <c:v>35</c:v>
                      </c:pt>
                      <c:pt idx="17">
                        <c:v>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015-4E95-801E-038E9D67A55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Battlefield!$E$2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Battlefield!$A$3:$A$20</c15:sqref>
                        </c15:formulaRef>
                      </c:ext>
                    </c:extLst>
                    <c:strCache>
                      <c:ptCount val="18"/>
                      <c:pt idx="0">
                        <c:v>under 5</c:v>
                      </c:pt>
                      <c:pt idx="1">
                        <c:v>Ages 5 - 9</c:v>
                      </c:pt>
                      <c:pt idx="2">
                        <c:v>Ages 10 - 14</c:v>
                      </c:pt>
                      <c:pt idx="3">
                        <c:v>Ages 15 - 19</c:v>
                      </c:pt>
                      <c:pt idx="4">
                        <c:v>Ages 20 - 24</c:v>
                      </c:pt>
                      <c:pt idx="5">
                        <c:v>Ages 25 - 29</c:v>
                      </c:pt>
                      <c:pt idx="6">
                        <c:v>Ages 30 -34</c:v>
                      </c:pt>
                      <c:pt idx="7">
                        <c:v>Ages 35 - 39</c:v>
                      </c:pt>
                      <c:pt idx="8">
                        <c:v>Ages 40 -44</c:v>
                      </c:pt>
                      <c:pt idx="9">
                        <c:v>Ages 45 - 49</c:v>
                      </c:pt>
                      <c:pt idx="10">
                        <c:v>Ages 50 - 54</c:v>
                      </c:pt>
                      <c:pt idx="11">
                        <c:v>Ages 55 - 59</c:v>
                      </c:pt>
                      <c:pt idx="12">
                        <c:v>Ages 60 - 64</c:v>
                      </c:pt>
                      <c:pt idx="13">
                        <c:v>Ages 65 - 69</c:v>
                      </c:pt>
                      <c:pt idx="14">
                        <c:v>Ages 70 - 74</c:v>
                      </c:pt>
                      <c:pt idx="15">
                        <c:v>Ages 75 - 79</c:v>
                      </c:pt>
                      <c:pt idx="16">
                        <c:v>Ages 80 - 84</c:v>
                      </c:pt>
                      <c:pt idx="17">
                        <c:v>over 85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Battlefield!$E$3:$E$20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-225</c:v>
                      </c:pt>
                      <c:pt idx="1">
                        <c:v>-301</c:v>
                      </c:pt>
                      <c:pt idx="2">
                        <c:v>-236</c:v>
                      </c:pt>
                      <c:pt idx="3">
                        <c:v>-149</c:v>
                      </c:pt>
                      <c:pt idx="4">
                        <c:v>-168</c:v>
                      </c:pt>
                      <c:pt idx="5">
                        <c:v>-261</c:v>
                      </c:pt>
                      <c:pt idx="6">
                        <c:v>-124</c:v>
                      </c:pt>
                      <c:pt idx="7">
                        <c:v>-385</c:v>
                      </c:pt>
                      <c:pt idx="8">
                        <c:v>-187</c:v>
                      </c:pt>
                      <c:pt idx="9">
                        <c:v>-207</c:v>
                      </c:pt>
                      <c:pt idx="10">
                        <c:v>-181</c:v>
                      </c:pt>
                      <c:pt idx="11">
                        <c:v>-188</c:v>
                      </c:pt>
                      <c:pt idx="12">
                        <c:v>-127</c:v>
                      </c:pt>
                      <c:pt idx="13">
                        <c:v>-295</c:v>
                      </c:pt>
                      <c:pt idx="14">
                        <c:v>-62</c:v>
                      </c:pt>
                      <c:pt idx="15">
                        <c:v>-21</c:v>
                      </c:pt>
                      <c:pt idx="16">
                        <c:v>-35</c:v>
                      </c:pt>
                      <c:pt idx="17">
                        <c:v>-96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015-4E95-801E-038E9D67A55D}"/>
                  </c:ext>
                </c:extLst>
              </c15:ser>
            </c15:filteredBarSeries>
          </c:ext>
        </c:extLst>
      </c:barChart>
      <c:catAx>
        <c:axId val="384750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384747743"/>
        <c:crosses val="autoZero"/>
        <c:auto val="1"/>
        <c:lblAlgn val="ctr"/>
        <c:lblOffset val="100"/>
        <c:noMultiLvlLbl val="0"/>
      </c:catAx>
      <c:valAx>
        <c:axId val="384747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;[Black]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38475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Nixa Population Pyramid</a:t>
            </a:r>
          </a:p>
        </c:rich>
      </c:tx>
      <c:layout>
        <c:manualLayout>
          <c:xMode val="edge"/>
          <c:yMode val="edge"/>
          <c:x val="0.40107128579668272"/>
          <c:y val="8.58829844337090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Nixa!$B$2</c:f>
              <c:strCache>
                <c:ptCount val="1"/>
                <c:pt idx="0">
                  <c:v>Male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Nixa!$A$3:$A$20</c:f>
              <c:strCache>
                <c:ptCount val="18"/>
                <c:pt idx="0">
                  <c:v>under 5</c:v>
                </c:pt>
                <c:pt idx="1">
                  <c:v>Ages 5 - 9</c:v>
                </c:pt>
                <c:pt idx="2">
                  <c:v>Ages 10 - 14</c:v>
                </c:pt>
                <c:pt idx="3">
                  <c:v>Ages 15 - 19</c:v>
                </c:pt>
                <c:pt idx="4">
                  <c:v>Ages 20 - 24</c:v>
                </c:pt>
                <c:pt idx="5">
                  <c:v>Ages 25 - 29</c:v>
                </c:pt>
                <c:pt idx="6">
                  <c:v>Ages 30 -34</c:v>
                </c:pt>
                <c:pt idx="7">
                  <c:v>Ages 35 - 39</c:v>
                </c:pt>
                <c:pt idx="8">
                  <c:v>Ages 40 -44</c:v>
                </c:pt>
                <c:pt idx="9">
                  <c:v>Ages 45 - 49</c:v>
                </c:pt>
                <c:pt idx="10">
                  <c:v>Ages 50 - 54</c:v>
                </c:pt>
                <c:pt idx="11">
                  <c:v>Ages 55 - 59</c:v>
                </c:pt>
                <c:pt idx="12">
                  <c:v>Ages 60 - 64</c:v>
                </c:pt>
                <c:pt idx="13">
                  <c:v>Ages 65 - 69</c:v>
                </c:pt>
                <c:pt idx="14">
                  <c:v>Ages 70 - 74</c:v>
                </c:pt>
                <c:pt idx="15">
                  <c:v>Ages 75 - 79</c:v>
                </c:pt>
                <c:pt idx="16">
                  <c:v>Ages 80 - 84</c:v>
                </c:pt>
                <c:pt idx="17">
                  <c:v>over 85</c:v>
                </c:pt>
              </c:strCache>
            </c:strRef>
          </c:cat>
          <c:val>
            <c:numRef>
              <c:f>Nixa!$C$3:$C$20</c:f>
              <c:numCache>
                <c:formatCode>General</c:formatCode>
                <c:ptCount val="18"/>
                <c:pt idx="0">
                  <c:v>4.1635722242851836</c:v>
                </c:pt>
                <c:pt idx="1">
                  <c:v>4.1496472335685111</c:v>
                </c:pt>
                <c:pt idx="2">
                  <c:v>3.1841812105458596</c:v>
                </c:pt>
                <c:pt idx="3">
                  <c:v>3.9779056813962126</c:v>
                </c:pt>
                <c:pt idx="4">
                  <c:v>2.2233568510954327</c:v>
                </c:pt>
                <c:pt idx="5">
                  <c:v>3.555514296323802</c:v>
                </c:pt>
                <c:pt idx="6">
                  <c:v>4.2749721500185665</c:v>
                </c:pt>
                <c:pt idx="7">
                  <c:v>3.8061641292239137</c:v>
                </c:pt>
                <c:pt idx="8">
                  <c:v>2.5436316375789083</c:v>
                </c:pt>
                <c:pt idx="9">
                  <c:v>3.3930560712959523</c:v>
                </c:pt>
                <c:pt idx="10">
                  <c:v>3.2955811362792424</c:v>
                </c:pt>
                <c:pt idx="11">
                  <c:v>1.9634236910508727</c:v>
                </c:pt>
                <c:pt idx="12">
                  <c:v>2.1955068696620872</c:v>
                </c:pt>
                <c:pt idx="13">
                  <c:v>2.9010397326401782</c:v>
                </c:pt>
                <c:pt idx="14">
                  <c:v>0.90048273301151138</c:v>
                </c:pt>
                <c:pt idx="15">
                  <c:v>1.1743408837727443</c:v>
                </c:pt>
                <c:pt idx="16">
                  <c:v>1.1186409209060528</c:v>
                </c:pt>
                <c:pt idx="17">
                  <c:v>0.73802450798366137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6-464E-9E49-7E3D11EA36A6}"/>
            </c:ext>
          </c:extLst>
        </c:ser>
        <c:ser>
          <c:idx val="4"/>
          <c:order val="4"/>
          <c:tx>
            <c:strRef>
              <c:f>Nixa!$D$2</c:f>
              <c:strCache>
                <c:ptCount val="1"/>
                <c:pt idx="0">
                  <c:v>Female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Nixa!$A$3:$A$20</c:f>
              <c:strCache>
                <c:ptCount val="18"/>
                <c:pt idx="0">
                  <c:v>under 5</c:v>
                </c:pt>
                <c:pt idx="1">
                  <c:v>Ages 5 - 9</c:v>
                </c:pt>
                <c:pt idx="2">
                  <c:v>Ages 10 - 14</c:v>
                </c:pt>
                <c:pt idx="3">
                  <c:v>Ages 15 - 19</c:v>
                </c:pt>
                <c:pt idx="4">
                  <c:v>Ages 20 - 24</c:v>
                </c:pt>
                <c:pt idx="5">
                  <c:v>Ages 25 - 29</c:v>
                </c:pt>
                <c:pt idx="6">
                  <c:v>Ages 30 -34</c:v>
                </c:pt>
                <c:pt idx="7">
                  <c:v>Ages 35 - 39</c:v>
                </c:pt>
                <c:pt idx="8">
                  <c:v>Ages 40 -44</c:v>
                </c:pt>
                <c:pt idx="9">
                  <c:v>Ages 45 - 49</c:v>
                </c:pt>
                <c:pt idx="10">
                  <c:v>Ages 50 - 54</c:v>
                </c:pt>
                <c:pt idx="11">
                  <c:v>Ages 55 - 59</c:v>
                </c:pt>
                <c:pt idx="12">
                  <c:v>Ages 60 - 64</c:v>
                </c:pt>
                <c:pt idx="13">
                  <c:v>Ages 65 - 69</c:v>
                </c:pt>
                <c:pt idx="14">
                  <c:v>Ages 70 - 74</c:v>
                </c:pt>
                <c:pt idx="15">
                  <c:v>Ages 75 - 79</c:v>
                </c:pt>
                <c:pt idx="16">
                  <c:v>Ages 80 - 84</c:v>
                </c:pt>
                <c:pt idx="17">
                  <c:v>over 85</c:v>
                </c:pt>
              </c:strCache>
            </c:strRef>
          </c:cat>
          <c:val>
            <c:numRef>
              <c:f>Nixa!$F$3:$F$20</c:f>
              <c:numCache>
                <c:formatCode>General</c:formatCode>
                <c:ptCount val="18"/>
                <c:pt idx="0">
                  <c:v>-3.2723728184181211</c:v>
                </c:pt>
                <c:pt idx="1">
                  <c:v>-4.6880802079465278</c:v>
                </c:pt>
                <c:pt idx="2">
                  <c:v>-2.7803564797623466</c:v>
                </c:pt>
                <c:pt idx="3">
                  <c:v>-2.6039732640178239</c:v>
                </c:pt>
                <c:pt idx="4">
                  <c:v>-1.6060155959896028</c:v>
                </c:pt>
                <c:pt idx="5">
                  <c:v>-4.028963980690679</c:v>
                </c:pt>
                <c:pt idx="6">
                  <c:v>-4.7948384701076865</c:v>
                </c:pt>
                <c:pt idx="7">
                  <c:v>-3.239881173412551</c:v>
                </c:pt>
                <c:pt idx="8">
                  <c:v>-3.1841812105458596</c:v>
                </c:pt>
                <c:pt idx="9">
                  <c:v>-2.9010397326401782</c:v>
                </c:pt>
                <c:pt idx="10">
                  <c:v>-2.7617898254734494</c:v>
                </c:pt>
                <c:pt idx="11">
                  <c:v>-3.1656145562569629</c:v>
                </c:pt>
                <c:pt idx="12">
                  <c:v>-2.9660230226513185</c:v>
                </c:pt>
                <c:pt idx="13">
                  <c:v>-2.5529149647233571</c:v>
                </c:pt>
                <c:pt idx="14">
                  <c:v>-1.6199405867062755</c:v>
                </c:pt>
                <c:pt idx="15">
                  <c:v>-1.8334571110285927</c:v>
                </c:pt>
                <c:pt idx="16">
                  <c:v>-1.1093575937616043</c:v>
                </c:pt>
                <c:pt idx="17">
                  <c:v>-1.33215744522837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6-464E-9E49-7E3D11EA3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648995839"/>
        <c:axId val="64899625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Nixa!$B$2</c15:sqref>
                        </c15:formulaRef>
                      </c:ext>
                    </c:extLst>
                    <c:strCache>
                      <c:ptCount val="1"/>
                      <c:pt idx="0">
                        <c:v>Male 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Nixa!$A$3:$A$20</c15:sqref>
                        </c15:formulaRef>
                      </c:ext>
                    </c:extLst>
                    <c:strCache>
                      <c:ptCount val="18"/>
                      <c:pt idx="0">
                        <c:v>under 5</c:v>
                      </c:pt>
                      <c:pt idx="1">
                        <c:v>Ages 5 - 9</c:v>
                      </c:pt>
                      <c:pt idx="2">
                        <c:v>Ages 10 - 14</c:v>
                      </c:pt>
                      <c:pt idx="3">
                        <c:v>Ages 15 - 19</c:v>
                      </c:pt>
                      <c:pt idx="4">
                        <c:v>Ages 20 - 24</c:v>
                      </c:pt>
                      <c:pt idx="5">
                        <c:v>Ages 25 - 29</c:v>
                      </c:pt>
                      <c:pt idx="6">
                        <c:v>Ages 30 -34</c:v>
                      </c:pt>
                      <c:pt idx="7">
                        <c:v>Ages 35 - 39</c:v>
                      </c:pt>
                      <c:pt idx="8">
                        <c:v>Ages 40 -44</c:v>
                      </c:pt>
                      <c:pt idx="9">
                        <c:v>Ages 45 - 49</c:v>
                      </c:pt>
                      <c:pt idx="10">
                        <c:v>Ages 50 - 54</c:v>
                      </c:pt>
                      <c:pt idx="11">
                        <c:v>Ages 55 - 59</c:v>
                      </c:pt>
                      <c:pt idx="12">
                        <c:v>Ages 60 - 64</c:v>
                      </c:pt>
                      <c:pt idx="13">
                        <c:v>Ages 65 - 69</c:v>
                      </c:pt>
                      <c:pt idx="14">
                        <c:v>Ages 70 - 74</c:v>
                      </c:pt>
                      <c:pt idx="15">
                        <c:v>Ages 75 - 79</c:v>
                      </c:pt>
                      <c:pt idx="16">
                        <c:v>Ages 80 - 84</c:v>
                      </c:pt>
                      <c:pt idx="17">
                        <c:v>over 85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Nixa!$B$3:$B$20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897</c:v>
                      </c:pt>
                      <c:pt idx="1">
                        <c:v>894</c:v>
                      </c:pt>
                      <c:pt idx="2">
                        <c:v>686</c:v>
                      </c:pt>
                      <c:pt idx="3">
                        <c:v>857</c:v>
                      </c:pt>
                      <c:pt idx="4">
                        <c:v>479</c:v>
                      </c:pt>
                      <c:pt idx="5">
                        <c:v>766</c:v>
                      </c:pt>
                      <c:pt idx="6">
                        <c:v>921</c:v>
                      </c:pt>
                      <c:pt idx="7">
                        <c:v>820</c:v>
                      </c:pt>
                      <c:pt idx="8">
                        <c:v>548</c:v>
                      </c:pt>
                      <c:pt idx="9">
                        <c:v>731</c:v>
                      </c:pt>
                      <c:pt idx="10">
                        <c:v>710</c:v>
                      </c:pt>
                      <c:pt idx="11">
                        <c:v>423</c:v>
                      </c:pt>
                      <c:pt idx="12">
                        <c:v>473</c:v>
                      </c:pt>
                      <c:pt idx="13">
                        <c:v>625</c:v>
                      </c:pt>
                      <c:pt idx="14">
                        <c:v>194</c:v>
                      </c:pt>
                      <c:pt idx="15">
                        <c:v>253</c:v>
                      </c:pt>
                      <c:pt idx="16">
                        <c:v>241</c:v>
                      </c:pt>
                      <c:pt idx="17">
                        <c:v>159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546-464E-9E49-7E3D11EA36A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Nixa!$D$2</c15:sqref>
                        </c15:formulaRef>
                      </c:ext>
                    </c:extLst>
                    <c:strCache>
                      <c:ptCount val="1"/>
                      <c:pt idx="0">
                        <c:v>Female 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Nixa!$A$3:$A$20</c15:sqref>
                        </c15:formulaRef>
                      </c:ext>
                    </c:extLst>
                    <c:strCache>
                      <c:ptCount val="18"/>
                      <c:pt idx="0">
                        <c:v>under 5</c:v>
                      </c:pt>
                      <c:pt idx="1">
                        <c:v>Ages 5 - 9</c:v>
                      </c:pt>
                      <c:pt idx="2">
                        <c:v>Ages 10 - 14</c:v>
                      </c:pt>
                      <c:pt idx="3">
                        <c:v>Ages 15 - 19</c:v>
                      </c:pt>
                      <c:pt idx="4">
                        <c:v>Ages 20 - 24</c:v>
                      </c:pt>
                      <c:pt idx="5">
                        <c:v>Ages 25 - 29</c:v>
                      </c:pt>
                      <c:pt idx="6">
                        <c:v>Ages 30 -34</c:v>
                      </c:pt>
                      <c:pt idx="7">
                        <c:v>Ages 35 - 39</c:v>
                      </c:pt>
                      <c:pt idx="8">
                        <c:v>Ages 40 -44</c:v>
                      </c:pt>
                      <c:pt idx="9">
                        <c:v>Ages 45 - 49</c:v>
                      </c:pt>
                      <c:pt idx="10">
                        <c:v>Ages 50 - 54</c:v>
                      </c:pt>
                      <c:pt idx="11">
                        <c:v>Ages 55 - 59</c:v>
                      </c:pt>
                      <c:pt idx="12">
                        <c:v>Ages 60 - 64</c:v>
                      </c:pt>
                      <c:pt idx="13">
                        <c:v>Ages 65 - 69</c:v>
                      </c:pt>
                      <c:pt idx="14">
                        <c:v>Ages 70 - 74</c:v>
                      </c:pt>
                      <c:pt idx="15">
                        <c:v>Ages 75 - 79</c:v>
                      </c:pt>
                      <c:pt idx="16">
                        <c:v>Ages 80 - 84</c:v>
                      </c:pt>
                      <c:pt idx="17">
                        <c:v>over 85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Nixa!$D$3:$D$20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705</c:v>
                      </c:pt>
                      <c:pt idx="1">
                        <c:v>1010</c:v>
                      </c:pt>
                      <c:pt idx="2">
                        <c:v>599</c:v>
                      </c:pt>
                      <c:pt idx="3">
                        <c:v>561</c:v>
                      </c:pt>
                      <c:pt idx="4">
                        <c:v>346</c:v>
                      </c:pt>
                      <c:pt idx="5">
                        <c:v>868</c:v>
                      </c:pt>
                      <c:pt idx="6">
                        <c:v>1033</c:v>
                      </c:pt>
                      <c:pt idx="7">
                        <c:v>698</c:v>
                      </c:pt>
                      <c:pt idx="8">
                        <c:v>686</c:v>
                      </c:pt>
                      <c:pt idx="9">
                        <c:v>625</c:v>
                      </c:pt>
                      <c:pt idx="10">
                        <c:v>595</c:v>
                      </c:pt>
                      <c:pt idx="11">
                        <c:v>682</c:v>
                      </c:pt>
                      <c:pt idx="12">
                        <c:v>639</c:v>
                      </c:pt>
                      <c:pt idx="13">
                        <c:v>550</c:v>
                      </c:pt>
                      <c:pt idx="14">
                        <c:v>349</c:v>
                      </c:pt>
                      <c:pt idx="15">
                        <c:v>395</c:v>
                      </c:pt>
                      <c:pt idx="16">
                        <c:v>239</c:v>
                      </c:pt>
                      <c:pt idx="17">
                        <c:v>287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546-464E-9E49-7E3D11EA36A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Nixa!$E$2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Nixa!$A$3:$A$20</c15:sqref>
                        </c15:formulaRef>
                      </c:ext>
                    </c:extLst>
                    <c:strCache>
                      <c:ptCount val="18"/>
                      <c:pt idx="0">
                        <c:v>under 5</c:v>
                      </c:pt>
                      <c:pt idx="1">
                        <c:v>Ages 5 - 9</c:v>
                      </c:pt>
                      <c:pt idx="2">
                        <c:v>Ages 10 - 14</c:v>
                      </c:pt>
                      <c:pt idx="3">
                        <c:v>Ages 15 - 19</c:v>
                      </c:pt>
                      <c:pt idx="4">
                        <c:v>Ages 20 - 24</c:v>
                      </c:pt>
                      <c:pt idx="5">
                        <c:v>Ages 25 - 29</c:v>
                      </c:pt>
                      <c:pt idx="6">
                        <c:v>Ages 30 -34</c:v>
                      </c:pt>
                      <c:pt idx="7">
                        <c:v>Ages 35 - 39</c:v>
                      </c:pt>
                      <c:pt idx="8">
                        <c:v>Ages 40 -44</c:v>
                      </c:pt>
                      <c:pt idx="9">
                        <c:v>Ages 45 - 49</c:v>
                      </c:pt>
                      <c:pt idx="10">
                        <c:v>Ages 50 - 54</c:v>
                      </c:pt>
                      <c:pt idx="11">
                        <c:v>Ages 55 - 59</c:v>
                      </c:pt>
                      <c:pt idx="12">
                        <c:v>Ages 60 - 64</c:v>
                      </c:pt>
                      <c:pt idx="13">
                        <c:v>Ages 65 - 69</c:v>
                      </c:pt>
                      <c:pt idx="14">
                        <c:v>Ages 70 - 74</c:v>
                      </c:pt>
                      <c:pt idx="15">
                        <c:v>Ages 75 - 79</c:v>
                      </c:pt>
                      <c:pt idx="16">
                        <c:v>Ages 80 - 84</c:v>
                      </c:pt>
                      <c:pt idx="17">
                        <c:v>over 85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Nixa!$E$3:$E$20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-705</c:v>
                      </c:pt>
                      <c:pt idx="1">
                        <c:v>-1010</c:v>
                      </c:pt>
                      <c:pt idx="2">
                        <c:v>-599</c:v>
                      </c:pt>
                      <c:pt idx="3">
                        <c:v>-561</c:v>
                      </c:pt>
                      <c:pt idx="4">
                        <c:v>-346</c:v>
                      </c:pt>
                      <c:pt idx="5">
                        <c:v>-868</c:v>
                      </c:pt>
                      <c:pt idx="6">
                        <c:v>-1033</c:v>
                      </c:pt>
                      <c:pt idx="7">
                        <c:v>-698</c:v>
                      </c:pt>
                      <c:pt idx="8">
                        <c:v>-686</c:v>
                      </c:pt>
                      <c:pt idx="9">
                        <c:v>-625</c:v>
                      </c:pt>
                      <c:pt idx="10">
                        <c:v>-595</c:v>
                      </c:pt>
                      <c:pt idx="11">
                        <c:v>-682</c:v>
                      </c:pt>
                      <c:pt idx="12">
                        <c:v>-639</c:v>
                      </c:pt>
                      <c:pt idx="13">
                        <c:v>-550</c:v>
                      </c:pt>
                      <c:pt idx="14">
                        <c:v>-349</c:v>
                      </c:pt>
                      <c:pt idx="15">
                        <c:v>-395</c:v>
                      </c:pt>
                      <c:pt idx="16">
                        <c:v>-239</c:v>
                      </c:pt>
                      <c:pt idx="17">
                        <c:v>-287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546-464E-9E49-7E3D11EA36A6}"/>
                  </c:ext>
                </c:extLst>
              </c15:ser>
            </c15:filteredBarSeries>
          </c:ext>
        </c:extLst>
      </c:barChart>
      <c:catAx>
        <c:axId val="648995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648996255"/>
        <c:crosses val="autoZero"/>
        <c:auto val="1"/>
        <c:lblAlgn val="ctr"/>
        <c:lblOffset val="100"/>
        <c:noMultiLvlLbl val="0"/>
      </c:catAx>
      <c:valAx>
        <c:axId val="6489962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;[Black]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64899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Ozark</a:t>
            </a:r>
            <a:r>
              <a:rPr lang="en-US" baseline="0"/>
              <a:t> Population Pyramid</a:t>
            </a:r>
            <a:endParaRPr lang="en-US"/>
          </a:p>
        </c:rich>
      </c:tx>
      <c:layout>
        <c:manualLayout>
          <c:xMode val="edge"/>
          <c:yMode val="edge"/>
          <c:x val="0.37212861637328448"/>
          <c:y val="1.265822995086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Ozark!$B$2</c:f>
              <c:strCache>
                <c:ptCount val="1"/>
                <c:pt idx="0">
                  <c:v>Male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Ozark!$A$3:$A$20</c:f>
              <c:strCache>
                <c:ptCount val="18"/>
                <c:pt idx="0">
                  <c:v>under 5</c:v>
                </c:pt>
                <c:pt idx="1">
                  <c:v>Ages 5 - 9</c:v>
                </c:pt>
                <c:pt idx="2">
                  <c:v>Ages 10 - 14</c:v>
                </c:pt>
                <c:pt idx="3">
                  <c:v>Ages 15 - 19</c:v>
                </c:pt>
                <c:pt idx="4">
                  <c:v>Ages 20 - 24</c:v>
                </c:pt>
                <c:pt idx="5">
                  <c:v>Ages 25 - 29</c:v>
                </c:pt>
                <c:pt idx="6">
                  <c:v>Ages 30 -34</c:v>
                </c:pt>
                <c:pt idx="7">
                  <c:v>Ages 35 - 39</c:v>
                </c:pt>
                <c:pt idx="8">
                  <c:v>Ages 40 -44</c:v>
                </c:pt>
                <c:pt idx="9">
                  <c:v>Ages 45 - 49</c:v>
                </c:pt>
                <c:pt idx="10">
                  <c:v>Ages 50 - 54</c:v>
                </c:pt>
                <c:pt idx="11">
                  <c:v>Ages 55 - 59</c:v>
                </c:pt>
                <c:pt idx="12">
                  <c:v>Ages 60 - 64</c:v>
                </c:pt>
                <c:pt idx="13">
                  <c:v>Ages 65 - 69</c:v>
                </c:pt>
                <c:pt idx="14">
                  <c:v>Ages 70 - 74</c:v>
                </c:pt>
                <c:pt idx="15">
                  <c:v>Ages 75 - 79</c:v>
                </c:pt>
                <c:pt idx="16">
                  <c:v>Ages 80 - 84</c:v>
                </c:pt>
                <c:pt idx="17">
                  <c:v>over 85</c:v>
                </c:pt>
              </c:strCache>
            </c:strRef>
          </c:cat>
          <c:val>
            <c:numRef>
              <c:f>Ozark!$C$3:$C$20</c:f>
              <c:numCache>
                <c:formatCode>General</c:formatCode>
                <c:ptCount val="18"/>
                <c:pt idx="0">
                  <c:v>3.1517175089796123</c:v>
                </c:pt>
                <c:pt idx="1">
                  <c:v>5.3877674912733342</c:v>
                </c:pt>
                <c:pt idx="2">
                  <c:v>3.3287802903829613</c:v>
                </c:pt>
                <c:pt idx="3">
                  <c:v>3.9156169373197756</c:v>
                </c:pt>
                <c:pt idx="4">
                  <c:v>3.6930237264127079</c:v>
                </c:pt>
                <c:pt idx="5">
                  <c:v>3.6221986138513684</c:v>
                </c:pt>
                <c:pt idx="6">
                  <c:v>3.3692517832751552</c:v>
                </c:pt>
                <c:pt idx="7">
                  <c:v>2.6104112915465167</c:v>
                </c:pt>
                <c:pt idx="8">
                  <c:v>4.1685637678959884</c:v>
                </c:pt>
                <c:pt idx="9">
                  <c:v>3.5716092477361259</c:v>
                </c:pt>
                <c:pt idx="10">
                  <c:v>2.1753427429554306</c:v>
                </c:pt>
                <c:pt idx="11">
                  <c:v>1.9982799615520817</c:v>
                </c:pt>
                <c:pt idx="12">
                  <c:v>1.7858046238680629</c:v>
                </c:pt>
                <c:pt idx="13">
                  <c:v>1.6593312085799565</c:v>
                </c:pt>
                <c:pt idx="14">
                  <c:v>1.8566297364294024</c:v>
                </c:pt>
                <c:pt idx="15">
                  <c:v>0.12141447867658219</c:v>
                </c:pt>
                <c:pt idx="16">
                  <c:v>0.51095259776394997</c:v>
                </c:pt>
                <c:pt idx="17">
                  <c:v>0.64754388627510495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B3-4E8B-85F7-89B73379400F}"/>
            </c:ext>
          </c:extLst>
        </c:ser>
        <c:ser>
          <c:idx val="4"/>
          <c:order val="4"/>
          <c:tx>
            <c:strRef>
              <c:f>Ozark!$D$2</c:f>
              <c:strCache>
                <c:ptCount val="1"/>
                <c:pt idx="0">
                  <c:v>Female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Ozark!$A$3:$A$20</c:f>
              <c:strCache>
                <c:ptCount val="18"/>
                <c:pt idx="0">
                  <c:v>under 5</c:v>
                </c:pt>
                <c:pt idx="1">
                  <c:v>Ages 5 - 9</c:v>
                </c:pt>
                <c:pt idx="2">
                  <c:v>Ages 10 - 14</c:v>
                </c:pt>
                <c:pt idx="3">
                  <c:v>Ages 15 - 19</c:v>
                </c:pt>
                <c:pt idx="4">
                  <c:v>Ages 20 - 24</c:v>
                </c:pt>
                <c:pt idx="5">
                  <c:v>Ages 25 - 29</c:v>
                </c:pt>
                <c:pt idx="6">
                  <c:v>Ages 30 -34</c:v>
                </c:pt>
                <c:pt idx="7">
                  <c:v>Ages 35 - 39</c:v>
                </c:pt>
                <c:pt idx="8">
                  <c:v>Ages 40 -44</c:v>
                </c:pt>
                <c:pt idx="9">
                  <c:v>Ages 45 - 49</c:v>
                </c:pt>
                <c:pt idx="10">
                  <c:v>Ages 50 - 54</c:v>
                </c:pt>
                <c:pt idx="11">
                  <c:v>Ages 55 - 59</c:v>
                </c:pt>
                <c:pt idx="12">
                  <c:v>Ages 60 - 64</c:v>
                </c:pt>
                <c:pt idx="13">
                  <c:v>Ages 65 - 69</c:v>
                </c:pt>
                <c:pt idx="14">
                  <c:v>Ages 70 - 74</c:v>
                </c:pt>
                <c:pt idx="15">
                  <c:v>Ages 75 - 79</c:v>
                </c:pt>
                <c:pt idx="16">
                  <c:v>Ages 80 - 84</c:v>
                </c:pt>
                <c:pt idx="17">
                  <c:v>over 85</c:v>
                </c:pt>
              </c:strCache>
            </c:strRef>
          </c:cat>
          <c:val>
            <c:numRef>
              <c:f>Ozark!$F$3:$F$20</c:f>
              <c:numCache>
                <c:formatCode>General</c:formatCode>
                <c:ptCount val="18"/>
                <c:pt idx="0">
                  <c:v>-3.8802043810391056</c:v>
                </c:pt>
                <c:pt idx="1">
                  <c:v>-4.2899782465725709</c:v>
                </c:pt>
                <c:pt idx="2">
                  <c:v>-4.9982293721859667</c:v>
                </c:pt>
                <c:pt idx="3">
                  <c:v>-2.8380634390651087</c:v>
                </c:pt>
                <c:pt idx="4">
                  <c:v>-4.0876207821115997</c:v>
                </c:pt>
                <c:pt idx="5">
                  <c:v>-4.0673850356655032</c:v>
                </c:pt>
                <c:pt idx="6">
                  <c:v>-3.6626701067435623</c:v>
                </c:pt>
                <c:pt idx="7">
                  <c:v>-4.1027975919461728</c:v>
                </c:pt>
                <c:pt idx="8">
                  <c:v>-3.4501947690595438</c:v>
                </c:pt>
                <c:pt idx="9">
                  <c:v>-3.2124247483179031</c:v>
                </c:pt>
                <c:pt idx="10">
                  <c:v>-2.0539282642788486</c:v>
                </c:pt>
                <c:pt idx="11">
                  <c:v>-3.0303030303030303</c:v>
                </c:pt>
                <c:pt idx="12">
                  <c:v>-2.1753427429554306</c:v>
                </c:pt>
                <c:pt idx="13">
                  <c:v>-1.5530935397379471</c:v>
                </c:pt>
                <c:pt idx="14">
                  <c:v>-2.0943997571710429</c:v>
                </c:pt>
                <c:pt idx="15">
                  <c:v>-1.2697930894925886</c:v>
                </c:pt>
                <c:pt idx="16">
                  <c:v>-0.79931198462083275</c:v>
                </c:pt>
                <c:pt idx="17">
                  <c:v>-0.86001922395912389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B3-4E8B-85F7-89B733794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81616095"/>
        <c:axId val="28161443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Ozark!$B$2</c15:sqref>
                        </c15:formulaRef>
                      </c:ext>
                    </c:extLst>
                    <c:strCache>
                      <c:ptCount val="1"/>
                      <c:pt idx="0">
                        <c:v>Male 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Ozark!$A$3:$A$20</c15:sqref>
                        </c15:formulaRef>
                      </c:ext>
                    </c:extLst>
                    <c:strCache>
                      <c:ptCount val="18"/>
                      <c:pt idx="0">
                        <c:v>under 5</c:v>
                      </c:pt>
                      <c:pt idx="1">
                        <c:v>Ages 5 - 9</c:v>
                      </c:pt>
                      <c:pt idx="2">
                        <c:v>Ages 10 - 14</c:v>
                      </c:pt>
                      <c:pt idx="3">
                        <c:v>Ages 15 - 19</c:v>
                      </c:pt>
                      <c:pt idx="4">
                        <c:v>Ages 20 - 24</c:v>
                      </c:pt>
                      <c:pt idx="5">
                        <c:v>Ages 25 - 29</c:v>
                      </c:pt>
                      <c:pt idx="6">
                        <c:v>Ages 30 -34</c:v>
                      </c:pt>
                      <c:pt idx="7">
                        <c:v>Ages 35 - 39</c:v>
                      </c:pt>
                      <c:pt idx="8">
                        <c:v>Ages 40 -44</c:v>
                      </c:pt>
                      <c:pt idx="9">
                        <c:v>Ages 45 - 49</c:v>
                      </c:pt>
                      <c:pt idx="10">
                        <c:v>Ages 50 - 54</c:v>
                      </c:pt>
                      <c:pt idx="11">
                        <c:v>Ages 55 - 59</c:v>
                      </c:pt>
                      <c:pt idx="12">
                        <c:v>Ages 60 - 64</c:v>
                      </c:pt>
                      <c:pt idx="13">
                        <c:v>Ages 65 - 69</c:v>
                      </c:pt>
                      <c:pt idx="14">
                        <c:v>Ages 70 - 74</c:v>
                      </c:pt>
                      <c:pt idx="15">
                        <c:v>Ages 75 - 79</c:v>
                      </c:pt>
                      <c:pt idx="16">
                        <c:v>Ages 80 - 84</c:v>
                      </c:pt>
                      <c:pt idx="17">
                        <c:v>over 85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Ozark!$B$3:$B$20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623</c:v>
                      </c:pt>
                      <c:pt idx="1">
                        <c:v>1065</c:v>
                      </c:pt>
                      <c:pt idx="2">
                        <c:v>658</c:v>
                      </c:pt>
                      <c:pt idx="3">
                        <c:v>774</c:v>
                      </c:pt>
                      <c:pt idx="4">
                        <c:v>730</c:v>
                      </c:pt>
                      <c:pt idx="5">
                        <c:v>716</c:v>
                      </c:pt>
                      <c:pt idx="6">
                        <c:v>666</c:v>
                      </c:pt>
                      <c:pt idx="7">
                        <c:v>516</c:v>
                      </c:pt>
                      <c:pt idx="8">
                        <c:v>824</c:v>
                      </c:pt>
                      <c:pt idx="9">
                        <c:v>706</c:v>
                      </c:pt>
                      <c:pt idx="10">
                        <c:v>430</c:v>
                      </c:pt>
                      <c:pt idx="11">
                        <c:v>395</c:v>
                      </c:pt>
                      <c:pt idx="12">
                        <c:v>353</c:v>
                      </c:pt>
                      <c:pt idx="13">
                        <c:v>328</c:v>
                      </c:pt>
                      <c:pt idx="14">
                        <c:v>367</c:v>
                      </c:pt>
                      <c:pt idx="15">
                        <c:v>24</c:v>
                      </c:pt>
                      <c:pt idx="16">
                        <c:v>101</c:v>
                      </c:pt>
                      <c:pt idx="17">
                        <c:v>128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FB3-4E8B-85F7-89B73379400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Ozark!$D$2</c15:sqref>
                        </c15:formulaRef>
                      </c:ext>
                    </c:extLst>
                    <c:strCache>
                      <c:ptCount val="1"/>
                      <c:pt idx="0">
                        <c:v>Female 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Ozark!$A$3:$A$20</c15:sqref>
                        </c15:formulaRef>
                      </c:ext>
                    </c:extLst>
                    <c:strCache>
                      <c:ptCount val="18"/>
                      <c:pt idx="0">
                        <c:v>under 5</c:v>
                      </c:pt>
                      <c:pt idx="1">
                        <c:v>Ages 5 - 9</c:v>
                      </c:pt>
                      <c:pt idx="2">
                        <c:v>Ages 10 - 14</c:v>
                      </c:pt>
                      <c:pt idx="3">
                        <c:v>Ages 15 - 19</c:v>
                      </c:pt>
                      <c:pt idx="4">
                        <c:v>Ages 20 - 24</c:v>
                      </c:pt>
                      <c:pt idx="5">
                        <c:v>Ages 25 - 29</c:v>
                      </c:pt>
                      <c:pt idx="6">
                        <c:v>Ages 30 -34</c:v>
                      </c:pt>
                      <c:pt idx="7">
                        <c:v>Ages 35 - 39</c:v>
                      </c:pt>
                      <c:pt idx="8">
                        <c:v>Ages 40 -44</c:v>
                      </c:pt>
                      <c:pt idx="9">
                        <c:v>Ages 45 - 49</c:v>
                      </c:pt>
                      <c:pt idx="10">
                        <c:v>Ages 50 - 54</c:v>
                      </c:pt>
                      <c:pt idx="11">
                        <c:v>Ages 55 - 59</c:v>
                      </c:pt>
                      <c:pt idx="12">
                        <c:v>Ages 60 - 64</c:v>
                      </c:pt>
                      <c:pt idx="13">
                        <c:v>Ages 65 - 69</c:v>
                      </c:pt>
                      <c:pt idx="14">
                        <c:v>Ages 70 - 74</c:v>
                      </c:pt>
                      <c:pt idx="15">
                        <c:v>Ages 75 - 79</c:v>
                      </c:pt>
                      <c:pt idx="16">
                        <c:v>Ages 80 - 84</c:v>
                      </c:pt>
                      <c:pt idx="17">
                        <c:v>over 85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Ozark!$D$3:$D$20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767</c:v>
                      </c:pt>
                      <c:pt idx="1">
                        <c:v>848</c:v>
                      </c:pt>
                      <c:pt idx="2">
                        <c:v>988</c:v>
                      </c:pt>
                      <c:pt idx="3">
                        <c:v>561</c:v>
                      </c:pt>
                      <c:pt idx="4">
                        <c:v>808</c:v>
                      </c:pt>
                      <c:pt idx="5">
                        <c:v>804</c:v>
                      </c:pt>
                      <c:pt idx="6">
                        <c:v>724</c:v>
                      </c:pt>
                      <c:pt idx="7">
                        <c:v>811</c:v>
                      </c:pt>
                      <c:pt idx="8">
                        <c:v>682</c:v>
                      </c:pt>
                      <c:pt idx="9">
                        <c:v>635</c:v>
                      </c:pt>
                      <c:pt idx="10">
                        <c:v>406</c:v>
                      </c:pt>
                      <c:pt idx="11">
                        <c:v>599</c:v>
                      </c:pt>
                      <c:pt idx="12">
                        <c:v>430</c:v>
                      </c:pt>
                      <c:pt idx="13">
                        <c:v>307</c:v>
                      </c:pt>
                      <c:pt idx="14">
                        <c:v>414</c:v>
                      </c:pt>
                      <c:pt idx="15">
                        <c:v>251</c:v>
                      </c:pt>
                      <c:pt idx="16">
                        <c:v>158</c:v>
                      </c:pt>
                      <c:pt idx="17">
                        <c:v>170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FB3-4E8B-85F7-89B73379400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Ozark!$E$2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Ozark!$A$3:$A$20</c15:sqref>
                        </c15:formulaRef>
                      </c:ext>
                    </c:extLst>
                    <c:strCache>
                      <c:ptCount val="18"/>
                      <c:pt idx="0">
                        <c:v>under 5</c:v>
                      </c:pt>
                      <c:pt idx="1">
                        <c:v>Ages 5 - 9</c:v>
                      </c:pt>
                      <c:pt idx="2">
                        <c:v>Ages 10 - 14</c:v>
                      </c:pt>
                      <c:pt idx="3">
                        <c:v>Ages 15 - 19</c:v>
                      </c:pt>
                      <c:pt idx="4">
                        <c:v>Ages 20 - 24</c:v>
                      </c:pt>
                      <c:pt idx="5">
                        <c:v>Ages 25 - 29</c:v>
                      </c:pt>
                      <c:pt idx="6">
                        <c:v>Ages 30 -34</c:v>
                      </c:pt>
                      <c:pt idx="7">
                        <c:v>Ages 35 - 39</c:v>
                      </c:pt>
                      <c:pt idx="8">
                        <c:v>Ages 40 -44</c:v>
                      </c:pt>
                      <c:pt idx="9">
                        <c:v>Ages 45 - 49</c:v>
                      </c:pt>
                      <c:pt idx="10">
                        <c:v>Ages 50 - 54</c:v>
                      </c:pt>
                      <c:pt idx="11">
                        <c:v>Ages 55 - 59</c:v>
                      </c:pt>
                      <c:pt idx="12">
                        <c:v>Ages 60 - 64</c:v>
                      </c:pt>
                      <c:pt idx="13">
                        <c:v>Ages 65 - 69</c:v>
                      </c:pt>
                      <c:pt idx="14">
                        <c:v>Ages 70 - 74</c:v>
                      </c:pt>
                      <c:pt idx="15">
                        <c:v>Ages 75 - 79</c:v>
                      </c:pt>
                      <c:pt idx="16">
                        <c:v>Ages 80 - 84</c:v>
                      </c:pt>
                      <c:pt idx="17">
                        <c:v>over 85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Ozark!$E$3:$E$20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-767</c:v>
                      </c:pt>
                      <c:pt idx="1">
                        <c:v>-848</c:v>
                      </c:pt>
                      <c:pt idx="2">
                        <c:v>-988</c:v>
                      </c:pt>
                      <c:pt idx="3">
                        <c:v>-561</c:v>
                      </c:pt>
                      <c:pt idx="4">
                        <c:v>-808</c:v>
                      </c:pt>
                      <c:pt idx="5">
                        <c:v>-804</c:v>
                      </c:pt>
                      <c:pt idx="6">
                        <c:v>-724</c:v>
                      </c:pt>
                      <c:pt idx="7">
                        <c:v>-811</c:v>
                      </c:pt>
                      <c:pt idx="8">
                        <c:v>-682</c:v>
                      </c:pt>
                      <c:pt idx="9">
                        <c:v>-635</c:v>
                      </c:pt>
                      <c:pt idx="10">
                        <c:v>-406</c:v>
                      </c:pt>
                      <c:pt idx="11">
                        <c:v>-599</c:v>
                      </c:pt>
                      <c:pt idx="12">
                        <c:v>-430</c:v>
                      </c:pt>
                      <c:pt idx="13">
                        <c:v>-307</c:v>
                      </c:pt>
                      <c:pt idx="14">
                        <c:v>-414</c:v>
                      </c:pt>
                      <c:pt idx="15">
                        <c:v>-251</c:v>
                      </c:pt>
                      <c:pt idx="16">
                        <c:v>-158</c:v>
                      </c:pt>
                      <c:pt idx="17">
                        <c:v>-170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FB3-4E8B-85F7-89B73379400F}"/>
                  </c:ext>
                </c:extLst>
              </c15:ser>
            </c15:filteredBarSeries>
          </c:ext>
        </c:extLst>
      </c:barChart>
      <c:catAx>
        <c:axId val="281616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281614431"/>
        <c:crosses val="autoZero"/>
        <c:auto val="1"/>
        <c:lblAlgn val="ctr"/>
        <c:lblOffset val="100"/>
        <c:noMultiLvlLbl val="0"/>
      </c:catAx>
      <c:valAx>
        <c:axId val="281614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;[Black]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281616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Republic</a:t>
            </a:r>
            <a:r>
              <a:rPr lang="en-US" baseline="0"/>
              <a:t> Population Pyramid</a:t>
            </a:r>
            <a:endParaRPr lang="en-US"/>
          </a:p>
        </c:rich>
      </c:tx>
      <c:layout>
        <c:manualLayout>
          <c:xMode val="edge"/>
          <c:yMode val="edge"/>
          <c:x val="0.3691446530967068"/>
          <c:y val="8.717618162898177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Republic!$B$2</c:f>
              <c:strCache>
                <c:ptCount val="1"/>
                <c:pt idx="0">
                  <c:v>Male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Republic!$A$3:$A$20</c:f>
              <c:strCache>
                <c:ptCount val="18"/>
                <c:pt idx="0">
                  <c:v>under 5</c:v>
                </c:pt>
                <c:pt idx="1">
                  <c:v>Ages 5 - 9</c:v>
                </c:pt>
                <c:pt idx="2">
                  <c:v>Ages 10 - 14</c:v>
                </c:pt>
                <c:pt idx="3">
                  <c:v>Ages 15 - 19</c:v>
                </c:pt>
                <c:pt idx="4">
                  <c:v>Ages 20 - 24</c:v>
                </c:pt>
                <c:pt idx="5">
                  <c:v>Ages 25 - 29</c:v>
                </c:pt>
                <c:pt idx="6">
                  <c:v>Ages 30 -34</c:v>
                </c:pt>
                <c:pt idx="7">
                  <c:v>Ages 35 - 39</c:v>
                </c:pt>
                <c:pt idx="8">
                  <c:v>Ages 40 -44</c:v>
                </c:pt>
                <c:pt idx="9">
                  <c:v>Ages 45 - 49</c:v>
                </c:pt>
                <c:pt idx="10">
                  <c:v>Ages 50 - 54</c:v>
                </c:pt>
                <c:pt idx="11">
                  <c:v>Ages 55 - 59</c:v>
                </c:pt>
                <c:pt idx="12">
                  <c:v>Ages 60 - 64</c:v>
                </c:pt>
                <c:pt idx="13">
                  <c:v>Ages 65 - 69</c:v>
                </c:pt>
                <c:pt idx="14">
                  <c:v>Ages 70 - 74</c:v>
                </c:pt>
                <c:pt idx="15">
                  <c:v>Ages 75 - 79</c:v>
                </c:pt>
                <c:pt idx="16">
                  <c:v>Ages 80 - 84</c:v>
                </c:pt>
                <c:pt idx="17">
                  <c:v>over 85</c:v>
                </c:pt>
              </c:strCache>
            </c:strRef>
          </c:cat>
          <c:val>
            <c:numRef>
              <c:f>Republic!$C$3:$C$20</c:f>
              <c:numCache>
                <c:formatCode>General</c:formatCode>
                <c:ptCount val="18"/>
                <c:pt idx="0">
                  <c:v>4.6716316858496958</c:v>
                </c:pt>
                <c:pt idx="1">
                  <c:v>3.8714839662706959</c:v>
                </c:pt>
                <c:pt idx="2">
                  <c:v>5.5210192650950942</c:v>
                </c:pt>
                <c:pt idx="3">
                  <c:v>3.2806056502738969</c:v>
                </c:pt>
                <c:pt idx="4">
                  <c:v>3.2559857204406968</c:v>
                </c:pt>
                <c:pt idx="5">
                  <c:v>4.9670708438480951</c:v>
                </c:pt>
                <c:pt idx="6">
                  <c:v>3.2190558256908965</c:v>
                </c:pt>
                <c:pt idx="7">
                  <c:v>3.7299193697297963</c:v>
                </c:pt>
                <c:pt idx="8">
                  <c:v>3.3483104573151969</c:v>
                </c:pt>
                <c:pt idx="9">
                  <c:v>2.5604727026527976</c:v>
                </c:pt>
                <c:pt idx="10">
                  <c:v>2.2342586323628977</c:v>
                </c:pt>
                <c:pt idx="11">
                  <c:v>1.9203545269895979</c:v>
                </c:pt>
                <c:pt idx="12">
                  <c:v>1.8464947374899983</c:v>
                </c:pt>
                <c:pt idx="13">
                  <c:v>1.8895796146980983</c:v>
                </c:pt>
                <c:pt idx="14">
                  <c:v>1.2309964916599989</c:v>
                </c:pt>
                <c:pt idx="15">
                  <c:v>0.91093740382839905</c:v>
                </c:pt>
                <c:pt idx="16">
                  <c:v>0.30774912291499973</c:v>
                </c:pt>
                <c:pt idx="17">
                  <c:v>0.58472333353849948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E-4193-9FBD-4825C5CC05A8}"/>
            </c:ext>
          </c:extLst>
        </c:ser>
        <c:ser>
          <c:idx val="4"/>
          <c:order val="4"/>
          <c:tx>
            <c:strRef>
              <c:f>Republic!$D$2</c:f>
              <c:strCache>
                <c:ptCount val="1"/>
                <c:pt idx="0">
                  <c:v>Female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Republic!$A$3:$A$20</c:f>
              <c:strCache>
                <c:ptCount val="18"/>
                <c:pt idx="0">
                  <c:v>under 5</c:v>
                </c:pt>
                <c:pt idx="1">
                  <c:v>Ages 5 - 9</c:v>
                </c:pt>
                <c:pt idx="2">
                  <c:v>Ages 10 - 14</c:v>
                </c:pt>
                <c:pt idx="3">
                  <c:v>Ages 15 - 19</c:v>
                </c:pt>
                <c:pt idx="4">
                  <c:v>Ages 20 - 24</c:v>
                </c:pt>
                <c:pt idx="5">
                  <c:v>Ages 25 - 29</c:v>
                </c:pt>
                <c:pt idx="6">
                  <c:v>Ages 30 -34</c:v>
                </c:pt>
                <c:pt idx="7">
                  <c:v>Ages 35 - 39</c:v>
                </c:pt>
                <c:pt idx="8">
                  <c:v>Ages 40 -44</c:v>
                </c:pt>
                <c:pt idx="9">
                  <c:v>Ages 45 - 49</c:v>
                </c:pt>
                <c:pt idx="10">
                  <c:v>Ages 50 - 54</c:v>
                </c:pt>
                <c:pt idx="11">
                  <c:v>Ages 55 - 59</c:v>
                </c:pt>
                <c:pt idx="12">
                  <c:v>Ages 60 - 64</c:v>
                </c:pt>
                <c:pt idx="13">
                  <c:v>Ages 65 - 69</c:v>
                </c:pt>
                <c:pt idx="14">
                  <c:v>Ages 70 - 74</c:v>
                </c:pt>
                <c:pt idx="15">
                  <c:v>Ages 75 - 79</c:v>
                </c:pt>
                <c:pt idx="16">
                  <c:v>Ages 80 - 84</c:v>
                </c:pt>
                <c:pt idx="17">
                  <c:v>over 85</c:v>
                </c:pt>
              </c:strCache>
            </c:strRef>
          </c:cat>
          <c:val>
            <c:numRef>
              <c:f>Republic!$F$3:$F$20</c:f>
              <c:numCache>
                <c:formatCode>General</c:formatCode>
                <c:ptCount val="18"/>
                <c:pt idx="0">
                  <c:v>-3.883793931187296</c:v>
                </c:pt>
                <c:pt idx="1">
                  <c:v>-3.4960300363143966</c:v>
                </c:pt>
                <c:pt idx="2">
                  <c:v>-4.3885024927678957</c:v>
                </c:pt>
                <c:pt idx="3">
                  <c:v>-2.4065981411952975</c:v>
                </c:pt>
                <c:pt idx="4">
                  <c:v>-2.6466424570689973</c:v>
                </c:pt>
                <c:pt idx="5">
                  <c:v>-5.2625100018464943</c:v>
                </c:pt>
                <c:pt idx="6">
                  <c:v>-4.0622884224779954</c:v>
                </c:pt>
                <c:pt idx="7">
                  <c:v>-5.1578753000553954</c:v>
                </c:pt>
                <c:pt idx="8">
                  <c:v>-2.8989967378592971</c:v>
                </c:pt>
                <c:pt idx="9">
                  <c:v>-2.9359266326090974</c:v>
                </c:pt>
                <c:pt idx="10">
                  <c:v>-2.1850187726964978</c:v>
                </c:pt>
                <c:pt idx="11">
                  <c:v>-1.7664799655320984</c:v>
                </c:pt>
                <c:pt idx="12">
                  <c:v>-2.1850187726964978</c:v>
                </c:pt>
                <c:pt idx="13">
                  <c:v>-2.6897273342770975</c:v>
                </c:pt>
                <c:pt idx="14">
                  <c:v>-1.4710408075336987</c:v>
                </c:pt>
                <c:pt idx="15">
                  <c:v>-1.0217270880777989</c:v>
                </c:pt>
                <c:pt idx="16">
                  <c:v>-0.88631747399519922</c:v>
                </c:pt>
                <c:pt idx="17">
                  <c:v>-1.3048562811595987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E-4193-9FBD-4825C5CC0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92547407"/>
        <c:axId val="39254615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Republic!$B$2</c15:sqref>
                        </c15:formulaRef>
                      </c:ext>
                    </c:extLst>
                    <c:strCache>
                      <c:ptCount val="1"/>
                      <c:pt idx="0">
                        <c:v>Male 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Republic!$A$3:$A$20</c15:sqref>
                        </c15:formulaRef>
                      </c:ext>
                    </c:extLst>
                    <c:strCache>
                      <c:ptCount val="18"/>
                      <c:pt idx="0">
                        <c:v>under 5</c:v>
                      </c:pt>
                      <c:pt idx="1">
                        <c:v>Ages 5 - 9</c:v>
                      </c:pt>
                      <c:pt idx="2">
                        <c:v>Ages 10 - 14</c:v>
                      </c:pt>
                      <c:pt idx="3">
                        <c:v>Ages 15 - 19</c:v>
                      </c:pt>
                      <c:pt idx="4">
                        <c:v>Ages 20 - 24</c:v>
                      </c:pt>
                      <c:pt idx="5">
                        <c:v>Ages 25 - 29</c:v>
                      </c:pt>
                      <c:pt idx="6">
                        <c:v>Ages 30 -34</c:v>
                      </c:pt>
                      <c:pt idx="7">
                        <c:v>Ages 35 - 39</c:v>
                      </c:pt>
                      <c:pt idx="8">
                        <c:v>Ages 40 -44</c:v>
                      </c:pt>
                      <c:pt idx="9">
                        <c:v>Ages 45 - 49</c:v>
                      </c:pt>
                      <c:pt idx="10">
                        <c:v>Ages 50 - 54</c:v>
                      </c:pt>
                      <c:pt idx="11">
                        <c:v>Ages 55 - 59</c:v>
                      </c:pt>
                      <c:pt idx="12">
                        <c:v>Ages 60 - 64</c:v>
                      </c:pt>
                      <c:pt idx="13">
                        <c:v>Ages 65 - 69</c:v>
                      </c:pt>
                      <c:pt idx="14">
                        <c:v>Ages 70 - 74</c:v>
                      </c:pt>
                      <c:pt idx="15">
                        <c:v>Ages 75 - 79</c:v>
                      </c:pt>
                      <c:pt idx="16">
                        <c:v>Ages 80 - 84</c:v>
                      </c:pt>
                      <c:pt idx="17">
                        <c:v>over 85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Republic!$B$3:$B$20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759</c:v>
                      </c:pt>
                      <c:pt idx="1">
                        <c:v>629</c:v>
                      </c:pt>
                      <c:pt idx="2">
                        <c:v>897</c:v>
                      </c:pt>
                      <c:pt idx="3">
                        <c:v>533</c:v>
                      </c:pt>
                      <c:pt idx="4">
                        <c:v>529</c:v>
                      </c:pt>
                      <c:pt idx="5">
                        <c:v>807</c:v>
                      </c:pt>
                      <c:pt idx="6">
                        <c:v>523</c:v>
                      </c:pt>
                      <c:pt idx="7">
                        <c:v>606</c:v>
                      </c:pt>
                      <c:pt idx="8">
                        <c:v>544</c:v>
                      </c:pt>
                      <c:pt idx="9">
                        <c:v>416</c:v>
                      </c:pt>
                      <c:pt idx="10">
                        <c:v>363</c:v>
                      </c:pt>
                      <c:pt idx="11">
                        <c:v>312</c:v>
                      </c:pt>
                      <c:pt idx="12">
                        <c:v>300</c:v>
                      </c:pt>
                      <c:pt idx="13">
                        <c:v>307</c:v>
                      </c:pt>
                      <c:pt idx="14">
                        <c:v>200</c:v>
                      </c:pt>
                      <c:pt idx="15">
                        <c:v>148</c:v>
                      </c:pt>
                      <c:pt idx="16">
                        <c:v>50</c:v>
                      </c:pt>
                      <c:pt idx="17">
                        <c:v>95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03E-4193-9FBD-4825C5CC05A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Republic!$D$2</c15:sqref>
                        </c15:formulaRef>
                      </c:ext>
                    </c:extLst>
                    <c:strCache>
                      <c:ptCount val="1"/>
                      <c:pt idx="0">
                        <c:v>Female 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Republic!$A$3:$A$20</c15:sqref>
                        </c15:formulaRef>
                      </c:ext>
                    </c:extLst>
                    <c:strCache>
                      <c:ptCount val="18"/>
                      <c:pt idx="0">
                        <c:v>under 5</c:v>
                      </c:pt>
                      <c:pt idx="1">
                        <c:v>Ages 5 - 9</c:v>
                      </c:pt>
                      <c:pt idx="2">
                        <c:v>Ages 10 - 14</c:v>
                      </c:pt>
                      <c:pt idx="3">
                        <c:v>Ages 15 - 19</c:v>
                      </c:pt>
                      <c:pt idx="4">
                        <c:v>Ages 20 - 24</c:v>
                      </c:pt>
                      <c:pt idx="5">
                        <c:v>Ages 25 - 29</c:v>
                      </c:pt>
                      <c:pt idx="6">
                        <c:v>Ages 30 -34</c:v>
                      </c:pt>
                      <c:pt idx="7">
                        <c:v>Ages 35 - 39</c:v>
                      </c:pt>
                      <c:pt idx="8">
                        <c:v>Ages 40 -44</c:v>
                      </c:pt>
                      <c:pt idx="9">
                        <c:v>Ages 45 - 49</c:v>
                      </c:pt>
                      <c:pt idx="10">
                        <c:v>Ages 50 - 54</c:v>
                      </c:pt>
                      <c:pt idx="11">
                        <c:v>Ages 55 - 59</c:v>
                      </c:pt>
                      <c:pt idx="12">
                        <c:v>Ages 60 - 64</c:v>
                      </c:pt>
                      <c:pt idx="13">
                        <c:v>Ages 65 - 69</c:v>
                      </c:pt>
                      <c:pt idx="14">
                        <c:v>Ages 70 - 74</c:v>
                      </c:pt>
                      <c:pt idx="15">
                        <c:v>Ages 75 - 79</c:v>
                      </c:pt>
                      <c:pt idx="16">
                        <c:v>Ages 80 - 84</c:v>
                      </c:pt>
                      <c:pt idx="17">
                        <c:v>over 85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Republic!$D$3:$D$20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631</c:v>
                      </c:pt>
                      <c:pt idx="1">
                        <c:v>568</c:v>
                      </c:pt>
                      <c:pt idx="2">
                        <c:v>713</c:v>
                      </c:pt>
                      <c:pt idx="3">
                        <c:v>391</c:v>
                      </c:pt>
                      <c:pt idx="4">
                        <c:v>430</c:v>
                      </c:pt>
                      <c:pt idx="5">
                        <c:v>855</c:v>
                      </c:pt>
                      <c:pt idx="6">
                        <c:v>660</c:v>
                      </c:pt>
                      <c:pt idx="7">
                        <c:v>838</c:v>
                      </c:pt>
                      <c:pt idx="8">
                        <c:v>471</c:v>
                      </c:pt>
                      <c:pt idx="9">
                        <c:v>477</c:v>
                      </c:pt>
                      <c:pt idx="10">
                        <c:v>355</c:v>
                      </c:pt>
                      <c:pt idx="11">
                        <c:v>287</c:v>
                      </c:pt>
                      <c:pt idx="12">
                        <c:v>355</c:v>
                      </c:pt>
                      <c:pt idx="13">
                        <c:v>437</c:v>
                      </c:pt>
                      <c:pt idx="14">
                        <c:v>239</c:v>
                      </c:pt>
                      <c:pt idx="15">
                        <c:v>166</c:v>
                      </c:pt>
                      <c:pt idx="16">
                        <c:v>144</c:v>
                      </c:pt>
                      <c:pt idx="17">
                        <c:v>212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03E-4193-9FBD-4825C5CC05A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Republic!$E$2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Republic!$A$3:$A$20</c15:sqref>
                        </c15:formulaRef>
                      </c:ext>
                    </c:extLst>
                    <c:strCache>
                      <c:ptCount val="18"/>
                      <c:pt idx="0">
                        <c:v>under 5</c:v>
                      </c:pt>
                      <c:pt idx="1">
                        <c:v>Ages 5 - 9</c:v>
                      </c:pt>
                      <c:pt idx="2">
                        <c:v>Ages 10 - 14</c:v>
                      </c:pt>
                      <c:pt idx="3">
                        <c:v>Ages 15 - 19</c:v>
                      </c:pt>
                      <c:pt idx="4">
                        <c:v>Ages 20 - 24</c:v>
                      </c:pt>
                      <c:pt idx="5">
                        <c:v>Ages 25 - 29</c:v>
                      </c:pt>
                      <c:pt idx="6">
                        <c:v>Ages 30 -34</c:v>
                      </c:pt>
                      <c:pt idx="7">
                        <c:v>Ages 35 - 39</c:v>
                      </c:pt>
                      <c:pt idx="8">
                        <c:v>Ages 40 -44</c:v>
                      </c:pt>
                      <c:pt idx="9">
                        <c:v>Ages 45 - 49</c:v>
                      </c:pt>
                      <c:pt idx="10">
                        <c:v>Ages 50 - 54</c:v>
                      </c:pt>
                      <c:pt idx="11">
                        <c:v>Ages 55 - 59</c:v>
                      </c:pt>
                      <c:pt idx="12">
                        <c:v>Ages 60 - 64</c:v>
                      </c:pt>
                      <c:pt idx="13">
                        <c:v>Ages 65 - 69</c:v>
                      </c:pt>
                      <c:pt idx="14">
                        <c:v>Ages 70 - 74</c:v>
                      </c:pt>
                      <c:pt idx="15">
                        <c:v>Ages 75 - 79</c:v>
                      </c:pt>
                      <c:pt idx="16">
                        <c:v>Ages 80 - 84</c:v>
                      </c:pt>
                      <c:pt idx="17">
                        <c:v>over 85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Republic!$E$3:$E$20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-631</c:v>
                      </c:pt>
                      <c:pt idx="1">
                        <c:v>-568</c:v>
                      </c:pt>
                      <c:pt idx="2">
                        <c:v>-713</c:v>
                      </c:pt>
                      <c:pt idx="3">
                        <c:v>-391</c:v>
                      </c:pt>
                      <c:pt idx="4">
                        <c:v>-430</c:v>
                      </c:pt>
                      <c:pt idx="5">
                        <c:v>-855</c:v>
                      </c:pt>
                      <c:pt idx="6">
                        <c:v>-660</c:v>
                      </c:pt>
                      <c:pt idx="7">
                        <c:v>-838</c:v>
                      </c:pt>
                      <c:pt idx="8">
                        <c:v>-471</c:v>
                      </c:pt>
                      <c:pt idx="9">
                        <c:v>-477</c:v>
                      </c:pt>
                      <c:pt idx="10">
                        <c:v>-355</c:v>
                      </c:pt>
                      <c:pt idx="11">
                        <c:v>-287</c:v>
                      </c:pt>
                      <c:pt idx="12">
                        <c:v>-355</c:v>
                      </c:pt>
                      <c:pt idx="13">
                        <c:v>-437</c:v>
                      </c:pt>
                      <c:pt idx="14">
                        <c:v>-239</c:v>
                      </c:pt>
                      <c:pt idx="15">
                        <c:v>-166</c:v>
                      </c:pt>
                      <c:pt idx="16">
                        <c:v>-144</c:v>
                      </c:pt>
                      <c:pt idx="17">
                        <c:v>-212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03E-4193-9FBD-4825C5CC05A8}"/>
                  </c:ext>
                </c:extLst>
              </c15:ser>
            </c15:filteredBarSeries>
          </c:ext>
        </c:extLst>
      </c:barChart>
      <c:catAx>
        <c:axId val="392547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392546159"/>
        <c:crosses val="autoZero"/>
        <c:auto val="1"/>
        <c:lblAlgn val="ctr"/>
        <c:lblOffset val="100"/>
        <c:noMultiLvlLbl val="0"/>
      </c:catAx>
      <c:valAx>
        <c:axId val="392546159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;[Black]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392547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Strafford Population Pyramid</a:t>
            </a:r>
          </a:p>
        </c:rich>
      </c:tx>
      <c:layout>
        <c:manualLayout>
          <c:xMode val="edge"/>
          <c:yMode val="edge"/>
          <c:x val="0.42315953749024615"/>
          <c:y val="8.647273623568518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Strafford!$B$2</c:f>
              <c:strCache>
                <c:ptCount val="1"/>
                <c:pt idx="0">
                  <c:v>Male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Strafford!$A$3:$A$20</c:f>
              <c:strCache>
                <c:ptCount val="18"/>
                <c:pt idx="0">
                  <c:v>        Under 5 years</c:v>
                </c:pt>
                <c:pt idx="1">
                  <c:v>        5 to 9 years</c:v>
                </c:pt>
                <c:pt idx="2">
                  <c:v>        10 to 14 years</c:v>
                </c:pt>
                <c:pt idx="3">
                  <c:v>        15 to 19 years</c:v>
                </c:pt>
                <c:pt idx="4">
                  <c:v>        20 to 24 years</c:v>
                </c:pt>
                <c:pt idx="5">
                  <c:v>        25 to 29 years</c:v>
                </c:pt>
                <c:pt idx="6">
                  <c:v>        30 to 34 years</c:v>
                </c:pt>
                <c:pt idx="7">
                  <c:v>        35 to 39 years</c:v>
                </c:pt>
                <c:pt idx="8">
                  <c:v>        40 to 44 years</c:v>
                </c:pt>
                <c:pt idx="9">
                  <c:v>        45 to 49 years</c:v>
                </c:pt>
                <c:pt idx="10">
                  <c:v>        50 to 54 years</c:v>
                </c:pt>
                <c:pt idx="11">
                  <c:v>        55 to 59 years</c:v>
                </c:pt>
                <c:pt idx="12">
                  <c:v>        60 to 64 years</c:v>
                </c:pt>
                <c:pt idx="13">
                  <c:v>        65 to 69 years</c:v>
                </c:pt>
                <c:pt idx="14">
                  <c:v>        70 to 74 years</c:v>
                </c:pt>
                <c:pt idx="15">
                  <c:v>        75 to 79 years</c:v>
                </c:pt>
                <c:pt idx="16">
                  <c:v>        80 to 84 years</c:v>
                </c:pt>
                <c:pt idx="17">
                  <c:v>        85 years and over</c:v>
                </c:pt>
              </c:strCache>
            </c:strRef>
          </c:cat>
          <c:val>
            <c:numRef>
              <c:f>Strafford!$C$3:$C$20</c:f>
              <c:numCache>
                <c:formatCode>General</c:formatCode>
                <c:ptCount val="18"/>
                <c:pt idx="0">
                  <c:v>4.9651210504718915</c:v>
                </c:pt>
                <c:pt idx="1">
                  <c:v>4.1034058268362736</c:v>
                </c:pt>
                <c:pt idx="2">
                  <c:v>4.7599507591300778</c:v>
                </c:pt>
                <c:pt idx="3">
                  <c:v>2.708247845711941</c:v>
                </c:pt>
                <c:pt idx="4">
                  <c:v>3.1596224866639306</c:v>
                </c:pt>
                <c:pt idx="5">
                  <c:v>1.1489536315141566</c:v>
                </c:pt>
                <c:pt idx="6">
                  <c:v>2.9544521953221174</c:v>
                </c:pt>
                <c:pt idx="7">
                  <c:v>4.6778826425933531</c:v>
                </c:pt>
                <c:pt idx="8">
                  <c:v>2.4620434961017645</c:v>
                </c:pt>
                <c:pt idx="9">
                  <c:v>2.7492819039803038</c:v>
                </c:pt>
                <c:pt idx="10">
                  <c:v>3.775133360689372</c:v>
                </c:pt>
                <c:pt idx="11">
                  <c:v>3.6520311858842835</c:v>
                </c:pt>
                <c:pt idx="12">
                  <c:v>2.3799753795650389</c:v>
                </c:pt>
                <c:pt idx="13">
                  <c:v>1.2720558063192449</c:v>
                </c:pt>
                <c:pt idx="14">
                  <c:v>1.9696347968814116</c:v>
                </c:pt>
                <c:pt idx="15">
                  <c:v>1.0258514567090684</c:v>
                </c:pt>
                <c:pt idx="16">
                  <c:v>0.45137464095199015</c:v>
                </c:pt>
                <c:pt idx="17">
                  <c:v>0.41034058268362739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DC-48AD-BC37-0EA8AEA85A01}"/>
            </c:ext>
          </c:extLst>
        </c:ser>
        <c:ser>
          <c:idx val="4"/>
          <c:order val="4"/>
          <c:tx>
            <c:strRef>
              <c:f>Strafford!$D$2</c:f>
              <c:strCache>
                <c:ptCount val="1"/>
                <c:pt idx="0">
                  <c:v>Female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Strafford!$A$3:$A$20</c:f>
              <c:strCache>
                <c:ptCount val="18"/>
                <c:pt idx="0">
                  <c:v>        Under 5 years</c:v>
                </c:pt>
                <c:pt idx="1">
                  <c:v>        5 to 9 years</c:v>
                </c:pt>
                <c:pt idx="2">
                  <c:v>        10 to 14 years</c:v>
                </c:pt>
                <c:pt idx="3">
                  <c:v>        15 to 19 years</c:v>
                </c:pt>
                <c:pt idx="4">
                  <c:v>        20 to 24 years</c:v>
                </c:pt>
                <c:pt idx="5">
                  <c:v>        25 to 29 years</c:v>
                </c:pt>
                <c:pt idx="6">
                  <c:v>        30 to 34 years</c:v>
                </c:pt>
                <c:pt idx="7">
                  <c:v>        35 to 39 years</c:v>
                </c:pt>
                <c:pt idx="8">
                  <c:v>        40 to 44 years</c:v>
                </c:pt>
                <c:pt idx="9">
                  <c:v>        45 to 49 years</c:v>
                </c:pt>
                <c:pt idx="10">
                  <c:v>        50 to 54 years</c:v>
                </c:pt>
                <c:pt idx="11">
                  <c:v>        55 to 59 years</c:v>
                </c:pt>
                <c:pt idx="12">
                  <c:v>        60 to 64 years</c:v>
                </c:pt>
                <c:pt idx="13">
                  <c:v>        65 to 69 years</c:v>
                </c:pt>
                <c:pt idx="14">
                  <c:v>        70 to 74 years</c:v>
                </c:pt>
                <c:pt idx="15">
                  <c:v>        75 to 79 years</c:v>
                </c:pt>
                <c:pt idx="16">
                  <c:v>        80 to 84 years</c:v>
                </c:pt>
                <c:pt idx="17">
                  <c:v>        85 years and over</c:v>
                </c:pt>
              </c:strCache>
            </c:strRef>
          </c:cat>
          <c:val>
            <c:numRef>
              <c:f>Strafford!$F$3:$F$20</c:f>
              <c:numCache>
                <c:formatCode>General</c:formatCode>
                <c:ptCount val="18"/>
                <c:pt idx="0">
                  <c:v>-6.2782109150594998</c:v>
                </c:pt>
                <c:pt idx="1">
                  <c:v>-4.0213377102995489</c:v>
                </c:pt>
                <c:pt idx="2">
                  <c:v>-2.9954862535904803</c:v>
                </c:pt>
                <c:pt idx="3">
                  <c:v>-1.107919573245794</c:v>
                </c:pt>
                <c:pt idx="4">
                  <c:v>-1.0258514567090684</c:v>
                </c:pt>
                <c:pt idx="5">
                  <c:v>-2.1748050882232253</c:v>
                </c:pt>
                <c:pt idx="6">
                  <c:v>-4.8420188756668034</c:v>
                </c:pt>
                <c:pt idx="7">
                  <c:v>-4.4727123512515385</c:v>
                </c:pt>
                <c:pt idx="8">
                  <c:v>-1.3541239228559705</c:v>
                </c:pt>
                <c:pt idx="9">
                  <c:v>-2.6672137874435782</c:v>
                </c:pt>
                <c:pt idx="10">
                  <c:v>-3.4878949528108327</c:v>
                </c:pt>
                <c:pt idx="11">
                  <c:v>-4.1444398851046369</c:v>
                </c:pt>
                <c:pt idx="12">
                  <c:v>-2.6672137874435782</c:v>
                </c:pt>
                <c:pt idx="13">
                  <c:v>-1.887566680344686</c:v>
                </c:pt>
                <c:pt idx="14">
                  <c:v>-2.585145670906853</c:v>
                </c:pt>
                <c:pt idx="15">
                  <c:v>-1.9696347968814116</c:v>
                </c:pt>
                <c:pt idx="16">
                  <c:v>-1.764464505539598</c:v>
                </c:pt>
                <c:pt idx="17">
                  <c:v>-1.928600738613049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DC-48AD-BC37-0EA8AEA85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4746079"/>
        <c:axId val="38474649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Strafford!$B$2</c15:sqref>
                        </c15:formulaRef>
                      </c:ext>
                    </c:extLst>
                    <c:strCache>
                      <c:ptCount val="1"/>
                      <c:pt idx="0">
                        <c:v>Male 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Strafford!$A$3:$A$20</c15:sqref>
                        </c15:formulaRef>
                      </c:ext>
                    </c:extLst>
                    <c:strCache>
                      <c:ptCount val="18"/>
                      <c:pt idx="0">
                        <c:v>        Under 5 years</c:v>
                      </c:pt>
                      <c:pt idx="1">
                        <c:v>        5 to 9 years</c:v>
                      </c:pt>
                      <c:pt idx="2">
                        <c:v>        10 to 14 years</c:v>
                      </c:pt>
                      <c:pt idx="3">
                        <c:v>        15 to 19 years</c:v>
                      </c:pt>
                      <c:pt idx="4">
                        <c:v>        20 to 24 years</c:v>
                      </c:pt>
                      <c:pt idx="5">
                        <c:v>        25 to 29 years</c:v>
                      </c:pt>
                      <c:pt idx="6">
                        <c:v>        30 to 34 years</c:v>
                      </c:pt>
                      <c:pt idx="7">
                        <c:v>        35 to 39 years</c:v>
                      </c:pt>
                      <c:pt idx="8">
                        <c:v>        40 to 44 years</c:v>
                      </c:pt>
                      <c:pt idx="9">
                        <c:v>        45 to 49 years</c:v>
                      </c:pt>
                      <c:pt idx="10">
                        <c:v>        50 to 54 years</c:v>
                      </c:pt>
                      <c:pt idx="11">
                        <c:v>        55 to 59 years</c:v>
                      </c:pt>
                      <c:pt idx="12">
                        <c:v>        60 to 64 years</c:v>
                      </c:pt>
                      <c:pt idx="13">
                        <c:v>        65 to 69 years</c:v>
                      </c:pt>
                      <c:pt idx="14">
                        <c:v>        70 to 74 years</c:v>
                      </c:pt>
                      <c:pt idx="15">
                        <c:v>        75 to 79 years</c:v>
                      </c:pt>
                      <c:pt idx="16">
                        <c:v>        80 to 84 years</c:v>
                      </c:pt>
                      <c:pt idx="17">
                        <c:v>        85 years and over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Strafford!$B$3:$B$20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121</c:v>
                      </c:pt>
                      <c:pt idx="1">
                        <c:v>100</c:v>
                      </c:pt>
                      <c:pt idx="2">
                        <c:v>116</c:v>
                      </c:pt>
                      <c:pt idx="3">
                        <c:v>66</c:v>
                      </c:pt>
                      <c:pt idx="4">
                        <c:v>77</c:v>
                      </c:pt>
                      <c:pt idx="5">
                        <c:v>28</c:v>
                      </c:pt>
                      <c:pt idx="6">
                        <c:v>72</c:v>
                      </c:pt>
                      <c:pt idx="7">
                        <c:v>114</c:v>
                      </c:pt>
                      <c:pt idx="8">
                        <c:v>60</c:v>
                      </c:pt>
                      <c:pt idx="9">
                        <c:v>67</c:v>
                      </c:pt>
                      <c:pt idx="10">
                        <c:v>92</c:v>
                      </c:pt>
                      <c:pt idx="11">
                        <c:v>89</c:v>
                      </c:pt>
                      <c:pt idx="12">
                        <c:v>58</c:v>
                      </c:pt>
                      <c:pt idx="13">
                        <c:v>31</c:v>
                      </c:pt>
                      <c:pt idx="14">
                        <c:v>48</c:v>
                      </c:pt>
                      <c:pt idx="15">
                        <c:v>25</c:v>
                      </c:pt>
                      <c:pt idx="16">
                        <c:v>11</c:v>
                      </c:pt>
                      <c:pt idx="17">
                        <c:v>10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5DC-48AD-BC37-0EA8AEA85A0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Strafford!$D$2</c15:sqref>
                        </c15:formulaRef>
                      </c:ext>
                    </c:extLst>
                    <c:strCache>
                      <c:ptCount val="1"/>
                      <c:pt idx="0">
                        <c:v>Female 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Strafford!$A$3:$A$20</c15:sqref>
                        </c15:formulaRef>
                      </c:ext>
                    </c:extLst>
                    <c:strCache>
                      <c:ptCount val="18"/>
                      <c:pt idx="0">
                        <c:v>        Under 5 years</c:v>
                      </c:pt>
                      <c:pt idx="1">
                        <c:v>        5 to 9 years</c:v>
                      </c:pt>
                      <c:pt idx="2">
                        <c:v>        10 to 14 years</c:v>
                      </c:pt>
                      <c:pt idx="3">
                        <c:v>        15 to 19 years</c:v>
                      </c:pt>
                      <c:pt idx="4">
                        <c:v>        20 to 24 years</c:v>
                      </c:pt>
                      <c:pt idx="5">
                        <c:v>        25 to 29 years</c:v>
                      </c:pt>
                      <c:pt idx="6">
                        <c:v>        30 to 34 years</c:v>
                      </c:pt>
                      <c:pt idx="7">
                        <c:v>        35 to 39 years</c:v>
                      </c:pt>
                      <c:pt idx="8">
                        <c:v>        40 to 44 years</c:v>
                      </c:pt>
                      <c:pt idx="9">
                        <c:v>        45 to 49 years</c:v>
                      </c:pt>
                      <c:pt idx="10">
                        <c:v>        50 to 54 years</c:v>
                      </c:pt>
                      <c:pt idx="11">
                        <c:v>        55 to 59 years</c:v>
                      </c:pt>
                      <c:pt idx="12">
                        <c:v>        60 to 64 years</c:v>
                      </c:pt>
                      <c:pt idx="13">
                        <c:v>        65 to 69 years</c:v>
                      </c:pt>
                      <c:pt idx="14">
                        <c:v>        70 to 74 years</c:v>
                      </c:pt>
                      <c:pt idx="15">
                        <c:v>        75 to 79 years</c:v>
                      </c:pt>
                      <c:pt idx="16">
                        <c:v>        80 to 84 years</c:v>
                      </c:pt>
                      <c:pt idx="17">
                        <c:v>        85 years and over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Strafford!$D$3:$D$20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153</c:v>
                      </c:pt>
                      <c:pt idx="1">
                        <c:v>98</c:v>
                      </c:pt>
                      <c:pt idx="2">
                        <c:v>73</c:v>
                      </c:pt>
                      <c:pt idx="3">
                        <c:v>27</c:v>
                      </c:pt>
                      <c:pt idx="4">
                        <c:v>25</c:v>
                      </c:pt>
                      <c:pt idx="5">
                        <c:v>53</c:v>
                      </c:pt>
                      <c:pt idx="6">
                        <c:v>118</c:v>
                      </c:pt>
                      <c:pt idx="7">
                        <c:v>109</c:v>
                      </c:pt>
                      <c:pt idx="8">
                        <c:v>33</c:v>
                      </c:pt>
                      <c:pt idx="9">
                        <c:v>65</c:v>
                      </c:pt>
                      <c:pt idx="10">
                        <c:v>85</c:v>
                      </c:pt>
                      <c:pt idx="11">
                        <c:v>101</c:v>
                      </c:pt>
                      <c:pt idx="12">
                        <c:v>65</c:v>
                      </c:pt>
                      <c:pt idx="13">
                        <c:v>46</c:v>
                      </c:pt>
                      <c:pt idx="14">
                        <c:v>63</c:v>
                      </c:pt>
                      <c:pt idx="15">
                        <c:v>48</c:v>
                      </c:pt>
                      <c:pt idx="16">
                        <c:v>43</c:v>
                      </c:pt>
                      <c:pt idx="17">
                        <c:v>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5DC-48AD-BC37-0EA8AEA85A0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Strafford!$E$2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Strafford!$A$3:$A$20</c15:sqref>
                        </c15:formulaRef>
                      </c:ext>
                    </c:extLst>
                    <c:strCache>
                      <c:ptCount val="18"/>
                      <c:pt idx="0">
                        <c:v>        Under 5 years</c:v>
                      </c:pt>
                      <c:pt idx="1">
                        <c:v>        5 to 9 years</c:v>
                      </c:pt>
                      <c:pt idx="2">
                        <c:v>        10 to 14 years</c:v>
                      </c:pt>
                      <c:pt idx="3">
                        <c:v>        15 to 19 years</c:v>
                      </c:pt>
                      <c:pt idx="4">
                        <c:v>        20 to 24 years</c:v>
                      </c:pt>
                      <c:pt idx="5">
                        <c:v>        25 to 29 years</c:v>
                      </c:pt>
                      <c:pt idx="6">
                        <c:v>        30 to 34 years</c:v>
                      </c:pt>
                      <c:pt idx="7">
                        <c:v>        35 to 39 years</c:v>
                      </c:pt>
                      <c:pt idx="8">
                        <c:v>        40 to 44 years</c:v>
                      </c:pt>
                      <c:pt idx="9">
                        <c:v>        45 to 49 years</c:v>
                      </c:pt>
                      <c:pt idx="10">
                        <c:v>        50 to 54 years</c:v>
                      </c:pt>
                      <c:pt idx="11">
                        <c:v>        55 to 59 years</c:v>
                      </c:pt>
                      <c:pt idx="12">
                        <c:v>        60 to 64 years</c:v>
                      </c:pt>
                      <c:pt idx="13">
                        <c:v>        65 to 69 years</c:v>
                      </c:pt>
                      <c:pt idx="14">
                        <c:v>        70 to 74 years</c:v>
                      </c:pt>
                      <c:pt idx="15">
                        <c:v>        75 to 79 years</c:v>
                      </c:pt>
                      <c:pt idx="16">
                        <c:v>        80 to 84 years</c:v>
                      </c:pt>
                      <c:pt idx="17">
                        <c:v>        85 years and over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Strafford!$E$3:$E$20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-153</c:v>
                      </c:pt>
                      <c:pt idx="1">
                        <c:v>-98</c:v>
                      </c:pt>
                      <c:pt idx="2">
                        <c:v>-73</c:v>
                      </c:pt>
                      <c:pt idx="3">
                        <c:v>-27</c:v>
                      </c:pt>
                      <c:pt idx="4">
                        <c:v>-25</c:v>
                      </c:pt>
                      <c:pt idx="5">
                        <c:v>-53</c:v>
                      </c:pt>
                      <c:pt idx="6">
                        <c:v>-118</c:v>
                      </c:pt>
                      <c:pt idx="7">
                        <c:v>-109</c:v>
                      </c:pt>
                      <c:pt idx="8">
                        <c:v>-33</c:v>
                      </c:pt>
                      <c:pt idx="9">
                        <c:v>-65</c:v>
                      </c:pt>
                      <c:pt idx="10">
                        <c:v>-85</c:v>
                      </c:pt>
                      <c:pt idx="11">
                        <c:v>-101</c:v>
                      </c:pt>
                      <c:pt idx="12">
                        <c:v>-65</c:v>
                      </c:pt>
                      <c:pt idx="13">
                        <c:v>-46</c:v>
                      </c:pt>
                      <c:pt idx="14">
                        <c:v>-63</c:v>
                      </c:pt>
                      <c:pt idx="15">
                        <c:v>-48</c:v>
                      </c:pt>
                      <c:pt idx="16">
                        <c:v>-43</c:v>
                      </c:pt>
                      <c:pt idx="17">
                        <c:v>-47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5DC-48AD-BC37-0EA8AEA85A01}"/>
                  </c:ext>
                </c:extLst>
              </c15:ser>
            </c15:filteredBarSeries>
          </c:ext>
        </c:extLst>
      </c:barChart>
      <c:catAx>
        <c:axId val="384746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384746495"/>
        <c:crosses val="autoZero"/>
        <c:auto val="1"/>
        <c:lblAlgn val="ctr"/>
        <c:lblOffset val="100"/>
        <c:noMultiLvlLbl val="0"/>
      </c:catAx>
      <c:valAx>
        <c:axId val="384746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;[Black]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384746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Willard</a:t>
            </a:r>
            <a:r>
              <a:rPr lang="en-US" baseline="0"/>
              <a:t> Population Pyramid</a:t>
            </a:r>
            <a:endParaRPr lang="en-US"/>
          </a:p>
        </c:rich>
      </c:tx>
      <c:layout>
        <c:manualLayout>
          <c:xMode val="edge"/>
          <c:yMode val="edge"/>
          <c:x val="0.39248871509518019"/>
          <c:y val="4.371583947061839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Willard!$B$2</c:f>
              <c:strCache>
                <c:ptCount val="1"/>
                <c:pt idx="0">
                  <c:v>Male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Willard!$A$3:$A$20</c:f>
              <c:strCache>
                <c:ptCount val="18"/>
                <c:pt idx="0">
                  <c:v>        Under 5 years</c:v>
                </c:pt>
                <c:pt idx="1">
                  <c:v>        5 to 9 years</c:v>
                </c:pt>
                <c:pt idx="2">
                  <c:v>        10 to 14 years</c:v>
                </c:pt>
                <c:pt idx="3">
                  <c:v>        15 to 19 years</c:v>
                </c:pt>
                <c:pt idx="4">
                  <c:v>        20 to 24 years</c:v>
                </c:pt>
                <c:pt idx="5">
                  <c:v>        25 to 29 years</c:v>
                </c:pt>
                <c:pt idx="6">
                  <c:v>        30 to 34 years</c:v>
                </c:pt>
                <c:pt idx="7">
                  <c:v>        35 to 39 years</c:v>
                </c:pt>
                <c:pt idx="8">
                  <c:v>        40 to 44 years</c:v>
                </c:pt>
                <c:pt idx="9">
                  <c:v>        45 to 49 years</c:v>
                </c:pt>
                <c:pt idx="10">
                  <c:v>        50 to 54 years</c:v>
                </c:pt>
                <c:pt idx="11">
                  <c:v>        55 to 59 years</c:v>
                </c:pt>
                <c:pt idx="12">
                  <c:v>        60 to 64 years</c:v>
                </c:pt>
                <c:pt idx="13">
                  <c:v>        65 to 69 years</c:v>
                </c:pt>
                <c:pt idx="14">
                  <c:v>        70 to 74 years</c:v>
                </c:pt>
                <c:pt idx="15">
                  <c:v>        75 to 79 years</c:v>
                </c:pt>
                <c:pt idx="16">
                  <c:v>        80 to 84 years</c:v>
                </c:pt>
                <c:pt idx="17">
                  <c:v>        85 years and over</c:v>
                </c:pt>
              </c:strCache>
            </c:strRef>
          </c:cat>
          <c:val>
            <c:numRef>
              <c:f>Willard!$C$3:$C$20</c:f>
              <c:numCache>
                <c:formatCode>General</c:formatCode>
                <c:ptCount val="18"/>
                <c:pt idx="0">
                  <c:v>3.3770432908209087</c:v>
                </c:pt>
                <c:pt idx="1">
                  <c:v>5.4248248607867788</c:v>
                </c:pt>
                <c:pt idx="2">
                  <c:v>7.2750134722471698</c:v>
                </c:pt>
                <c:pt idx="3">
                  <c:v>4.2931560984372199</c:v>
                </c:pt>
                <c:pt idx="4">
                  <c:v>2.3531525058379734</c:v>
                </c:pt>
                <c:pt idx="5">
                  <c:v>2.8201904077600144</c:v>
                </c:pt>
                <c:pt idx="6">
                  <c:v>4.1135261361595115</c:v>
                </c:pt>
                <c:pt idx="7">
                  <c:v>3.1435243398598884</c:v>
                </c:pt>
                <c:pt idx="8">
                  <c:v>2.4429674869768276</c:v>
                </c:pt>
                <c:pt idx="9">
                  <c:v>4.3111190946649902</c:v>
                </c:pt>
                <c:pt idx="10">
                  <c:v>2.9100053888988682</c:v>
                </c:pt>
                <c:pt idx="11">
                  <c:v>2.3890784982935154</c:v>
                </c:pt>
                <c:pt idx="12">
                  <c:v>1.5807436680438296</c:v>
                </c:pt>
                <c:pt idx="13">
                  <c:v>1.2214837434884138</c:v>
                </c:pt>
                <c:pt idx="14">
                  <c:v>1.5088916831327466</c:v>
                </c:pt>
                <c:pt idx="15">
                  <c:v>0.46703790192204064</c:v>
                </c:pt>
                <c:pt idx="16">
                  <c:v>0.2874079396443327</c:v>
                </c:pt>
                <c:pt idx="17">
                  <c:v>0.16166696604993713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6-4477-882A-B16FAFC2F593}"/>
            </c:ext>
          </c:extLst>
        </c:ser>
        <c:ser>
          <c:idx val="4"/>
          <c:order val="4"/>
          <c:tx>
            <c:strRef>
              <c:f>Willard!$D$2</c:f>
              <c:strCache>
                <c:ptCount val="1"/>
                <c:pt idx="0">
                  <c:v>Female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Willard!$A$3:$A$20</c:f>
              <c:strCache>
                <c:ptCount val="18"/>
                <c:pt idx="0">
                  <c:v>        Under 5 years</c:v>
                </c:pt>
                <c:pt idx="1">
                  <c:v>        5 to 9 years</c:v>
                </c:pt>
                <c:pt idx="2">
                  <c:v>        10 to 14 years</c:v>
                </c:pt>
                <c:pt idx="3">
                  <c:v>        15 to 19 years</c:v>
                </c:pt>
                <c:pt idx="4">
                  <c:v>        20 to 24 years</c:v>
                </c:pt>
                <c:pt idx="5">
                  <c:v>        25 to 29 years</c:v>
                </c:pt>
                <c:pt idx="6">
                  <c:v>        30 to 34 years</c:v>
                </c:pt>
                <c:pt idx="7">
                  <c:v>        35 to 39 years</c:v>
                </c:pt>
                <c:pt idx="8">
                  <c:v>        40 to 44 years</c:v>
                </c:pt>
                <c:pt idx="9">
                  <c:v>        45 to 49 years</c:v>
                </c:pt>
                <c:pt idx="10">
                  <c:v>        50 to 54 years</c:v>
                </c:pt>
                <c:pt idx="11">
                  <c:v>        55 to 59 years</c:v>
                </c:pt>
                <c:pt idx="12">
                  <c:v>        60 to 64 years</c:v>
                </c:pt>
                <c:pt idx="13">
                  <c:v>        65 to 69 years</c:v>
                </c:pt>
                <c:pt idx="14">
                  <c:v>        70 to 74 years</c:v>
                </c:pt>
                <c:pt idx="15">
                  <c:v>        75 to 79 years</c:v>
                </c:pt>
                <c:pt idx="16">
                  <c:v>        80 to 84 years</c:v>
                </c:pt>
                <c:pt idx="17">
                  <c:v>        85 years and over</c:v>
                </c:pt>
              </c:strCache>
            </c:strRef>
          </c:cat>
          <c:val>
            <c:numRef>
              <c:f>Willard!$F$3:$F$20</c:f>
              <c:numCache>
                <c:formatCode>General</c:formatCode>
                <c:ptCount val="18"/>
                <c:pt idx="0">
                  <c:v>-3.3411172983653676</c:v>
                </c:pt>
                <c:pt idx="1">
                  <c:v>-2.8201904077600144</c:v>
                </c:pt>
                <c:pt idx="2">
                  <c:v>-7.4726064307526503</c:v>
                </c:pt>
                <c:pt idx="3">
                  <c:v>-3.0357463624932639</c:v>
                </c:pt>
                <c:pt idx="4">
                  <c:v>-1.5268546793605173</c:v>
                </c:pt>
                <c:pt idx="5">
                  <c:v>-1.4729656906772048</c:v>
                </c:pt>
                <c:pt idx="6">
                  <c:v>-4.0416741512484284</c:v>
                </c:pt>
                <c:pt idx="7">
                  <c:v>-5.0655649362313637</c:v>
                </c:pt>
                <c:pt idx="8">
                  <c:v>-3.9159331776540323</c:v>
                </c:pt>
                <c:pt idx="9">
                  <c:v>-2.7124124303933894</c:v>
                </c:pt>
                <c:pt idx="10">
                  <c:v>-2.8201904077600144</c:v>
                </c:pt>
                <c:pt idx="11">
                  <c:v>-4.0237111550206572</c:v>
                </c:pt>
                <c:pt idx="12">
                  <c:v>-2.3890784982935154</c:v>
                </c:pt>
                <c:pt idx="13">
                  <c:v>-0.91611280761631042</c:v>
                </c:pt>
                <c:pt idx="14">
                  <c:v>-1.9040776001437041</c:v>
                </c:pt>
                <c:pt idx="15">
                  <c:v>-0.4850008981498114</c:v>
                </c:pt>
                <c:pt idx="16">
                  <c:v>-1.2035207472606431</c:v>
                </c:pt>
                <c:pt idx="17">
                  <c:v>-0.77240883779414404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6-4477-882A-B16FAFC2F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29669919"/>
        <c:axId val="212967033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Willard!$B$2</c15:sqref>
                        </c15:formulaRef>
                      </c:ext>
                    </c:extLst>
                    <c:strCache>
                      <c:ptCount val="1"/>
                      <c:pt idx="0">
                        <c:v>Male 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Willard!$A$3:$A$20</c15:sqref>
                        </c15:formulaRef>
                      </c:ext>
                    </c:extLst>
                    <c:strCache>
                      <c:ptCount val="18"/>
                      <c:pt idx="0">
                        <c:v>        Under 5 years</c:v>
                      </c:pt>
                      <c:pt idx="1">
                        <c:v>        5 to 9 years</c:v>
                      </c:pt>
                      <c:pt idx="2">
                        <c:v>        10 to 14 years</c:v>
                      </c:pt>
                      <c:pt idx="3">
                        <c:v>        15 to 19 years</c:v>
                      </c:pt>
                      <c:pt idx="4">
                        <c:v>        20 to 24 years</c:v>
                      </c:pt>
                      <c:pt idx="5">
                        <c:v>        25 to 29 years</c:v>
                      </c:pt>
                      <c:pt idx="6">
                        <c:v>        30 to 34 years</c:v>
                      </c:pt>
                      <c:pt idx="7">
                        <c:v>        35 to 39 years</c:v>
                      </c:pt>
                      <c:pt idx="8">
                        <c:v>        40 to 44 years</c:v>
                      </c:pt>
                      <c:pt idx="9">
                        <c:v>        45 to 49 years</c:v>
                      </c:pt>
                      <c:pt idx="10">
                        <c:v>        50 to 54 years</c:v>
                      </c:pt>
                      <c:pt idx="11">
                        <c:v>        55 to 59 years</c:v>
                      </c:pt>
                      <c:pt idx="12">
                        <c:v>        60 to 64 years</c:v>
                      </c:pt>
                      <c:pt idx="13">
                        <c:v>        65 to 69 years</c:v>
                      </c:pt>
                      <c:pt idx="14">
                        <c:v>        70 to 74 years</c:v>
                      </c:pt>
                      <c:pt idx="15">
                        <c:v>        75 to 79 years</c:v>
                      </c:pt>
                      <c:pt idx="16">
                        <c:v>        80 to 84 years</c:v>
                      </c:pt>
                      <c:pt idx="17">
                        <c:v>        85 years and over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Willard!$B$3:$B$20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188</c:v>
                      </c:pt>
                      <c:pt idx="1">
                        <c:v>302</c:v>
                      </c:pt>
                      <c:pt idx="2">
                        <c:v>405</c:v>
                      </c:pt>
                      <c:pt idx="3">
                        <c:v>239</c:v>
                      </c:pt>
                      <c:pt idx="4">
                        <c:v>131</c:v>
                      </c:pt>
                      <c:pt idx="5">
                        <c:v>157</c:v>
                      </c:pt>
                      <c:pt idx="6">
                        <c:v>229</c:v>
                      </c:pt>
                      <c:pt idx="7">
                        <c:v>175</c:v>
                      </c:pt>
                      <c:pt idx="8">
                        <c:v>136</c:v>
                      </c:pt>
                      <c:pt idx="9">
                        <c:v>240</c:v>
                      </c:pt>
                      <c:pt idx="10">
                        <c:v>162</c:v>
                      </c:pt>
                      <c:pt idx="11">
                        <c:v>133</c:v>
                      </c:pt>
                      <c:pt idx="12">
                        <c:v>88</c:v>
                      </c:pt>
                      <c:pt idx="13">
                        <c:v>68</c:v>
                      </c:pt>
                      <c:pt idx="14">
                        <c:v>84</c:v>
                      </c:pt>
                      <c:pt idx="15">
                        <c:v>26</c:v>
                      </c:pt>
                      <c:pt idx="16">
                        <c:v>16</c:v>
                      </c:pt>
                      <c:pt idx="17">
                        <c:v>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E96-4477-882A-B16FAFC2F59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Willard!$D$2</c15:sqref>
                        </c15:formulaRef>
                      </c:ext>
                    </c:extLst>
                    <c:strCache>
                      <c:ptCount val="1"/>
                      <c:pt idx="0">
                        <c:v>Female 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Willard!$A$3:$A$20</c15:sqref>
                        </c15:formulaRef>
                      </c:ext>
                    </c:extLst>
                    <c:strCache>
                      <c:ptCount val="18"/>
                      <c:pt idx="0">
                        <c:v>        Under 5 years</c:v>
                      </c:pt>
                      <c:pt idx="1">
                        <c:v>        5 to 9 years</c:v>
                      </c:pt>
                      <c:pt idx="2">
                        <c:v>        10 to 14 years</c:v>
                      </c:pt>
                      <c:pt idx="3">
                        <c:v>        15 to 19 years</c:v>
                      </c:pt>
                      <c:pt idx="4">
                        <c:v>        20 to 24 years</c:v>
                      </c:pt>
                      <c:pt idx="5">
                        <c:v>        25 to 29 years</c:v>
                      </c:pt>
                      <c:pt idx="6">
                        <c:v>        30 to 34 years</c:v>
                      </c:pt>
                      <c:pt idx="7">
                        <c:v>        35 to 39 years</c:v>
                      </c:pt>
                      <c:pt idx="8">
                        <c:v>        40 to 44 years</c:v>
                      </c:pt>
                      <c:pt idx="9">
                        <c:v>        45 to 49 years</c:v>
                      </c:pt>
                      <c:pt idx="10">
                        <c:v>        50 to 54 years</c:v>
                      </c:pt>
                      <c:pt idx="11">
                        <c:v>        55 to 59 years</c:v>
                      </c:pt>
                      <c:pt idx="12">
                        <c:v>        60 to 64 years</c:v>
                      </c:pt>
                      <c:pt idx="13">
                        <c:v>        65 to 69 years</c:v>
                      </c:pt>
                      <c:pt idx="14">
                        <c:v>        70 to 74 years</c:v>
                      </c:pt>
                      <c:pt idx="15">
                        <c:v>        75 to 79 years</c:v>
                      </c:pt>
                      <c:pt idx="16">
                        <c:v>        80 to 84 years</c:v>
                      </c:pt>
                      <c:pt idx="17">
                        <c:v>        85 years and over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Willard!$D$3:$D$20</c15:sqref>
                        </c15:formulaRef>
                      </c:ext>
                    </c:extLst>
                    <c:numCache>
                      <c:formatCode>0</c:formatCode>
                      <c:ptCount val="18"/>
                      <c:pt idx="0">
                        <c:v>186</c:v>
                      </c:pt>
                      <c:pt idx="1">
                        <c:v>157</c:v>
                      </c:pt>
                      <c:pt idx="2">
                        <c:v>416</c:v>
                      </c:pt>
                      <c:pt idx="3">
                        <c:v>169</c:v>
                      </c:pt>
                      <c:pt idx="4">
                        <c:v>85</c:v>
                      </c:pt>
                      <c:pt idx="5">
                        <c:v>82</c:v>
                      </c:pt>
                      <c:pt idx="6">
                        <c:v>225</c:v>
                      </c:pt>
                      <c:pt idx="7">
                        <c:v>282</c:v>
                      </c:pt>
                      <c:pt idx="8">
                        <c:v>218</c:v>
                      </c:pt>
                      <c:pt idx="9">
                        <c:v>151</c:v>
                      </c:pt>
                      <c:pt idx="10">
                        <c:v>157</c:v>
                      </c:pt>
                      <c:pt idx="11">
                        <c:v>224</c:v>
                      </c:pt>
                      <c:pt idx="12">
                        <c:v>133</c:v>
                      </c:pt>
                      <c:pt idx="13">
                        <c:v>51</c:v>
                      </c:pt>
                      <c:pt idx="14">
                        <c:v>106</c:v>
                      </c:pt>
                      <c:pt idx="15">
                        <c:v>27</c:v>
                      </c:pt>
                      <c:pt idx="16">
                        <c:v>67</c:v>
                      </c:pt>
                      <c:pt idx="17">
                        <c:v>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E96-4477-882A-B16FAFC2F59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Willard!$E$2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Willard!$A$3:$A$20</c15:sqref>
                        </c15:formulaRef>
                      </c:ext>
                    </c:extLst>
                    <c:strCache>
                      <c:ptCount val="18"/>
                      <c:pt idx="0">
                        <c:v>        Under 5 years</c:v>
                      </c:pt>
                      <c:pt idx="1">
                        <c:v>        5 to 9 years</c:v>
                      </c:pt>
                      <c:pt idx="2">
                        <c:v>        10 to 14 years</c:v>
                      </c:pt>
                      <c:pt idx="3">
                        <c:v>        15 to 19 years</c:v>
                      </c:pt>
                      <c:pt idx="4">
                        <c:v>        20 to 24 years</c:v>
                      </c:pt>
                      <c:pt idx="5">
                        <c:v>        25 to 29 years</c:v>
                      </c:pt>
                      <c:pt idx="6">
                        <c:v>        30 to 34 years</c:v>
                      </c:pt>
                      <c:pt idx="7">
                        <c:v>        35 to 39 years</c:v>
                      </c:pt>
                      <c:pt idx="8">
                        <c:v>        40 to 44 years</c:v>
                      </c:pt>
                      <c:pt idx="9">
                        <c:v>        45 to 49 years</c:v>
                      </c:pt>
                      <c:pt idx="10">
                        <c:v>        50 to 54 years</c:v>
                      </c:pt>
                      <c:pt idx="11">
                        <c:v>        55 to 59 years</c:v>
                      </c:pt>
                      <c:pt idx="12">
                        <c:v>        60 to 64 years</c:v>
                      </c:pt>
                      <c:pt idx="13">
                        <c:v>        65 to 69 years</c:v>
                      </c:pt>
                      <c:pt idx="14">
                        <c:v>        70 to 74 years</c:v>
                      </c:pt>
                      <c:pt idx="15">
                        <c:v>        75 to 79 years</c:v>
                      </c:pt>
                      <c:pt idx="16">
                        <c:v>        80 to 84 years</c:v>
                      </c:pt>
                      <c:pt idx="17">
                        <c:v>        85 years and over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Willard!$E$3:$E$20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-186</c:v>
                      </c:pt>
                      <c:pt idx="1">
                        <c:v>-157</c:v>
                      </c:pt>
                      <c:pt idx="2">
                        <c:v>-416</c:v>
                      </c:pt>
                      <c:pt idx="3">
                        <c:v>-169</c:v>
                      </c:pt>
                      <c:pt idx="4">
                        <c:v>-85</c:v>
                      </c:pt>
                      <c:pt idx="5">
                        <c:v>-82</c:v>
                      </c:pt>
                      <c:pt idx="6">
                        <c:v>-225</c:v>
                      </c:pt>
                      <c:pt idx="7">
                        <c:v>-282</c:v>
                      </c:pt>
                      <c:pt idx="8">
                        <c:v>-218</c:v>
                      </c:pt>
                      <c:pt idx="9">
                        <c:v>-151</c:v>
                      </c:pt>
                      <c:pt idx="10">
                        <c:v>-157</c:v>
                      </c:pt>
                      <c:pt idx="11">
                        <c:v>-224</c:v>
                      </c:pt>
                      <c:pt idx="12">
                        <c:v>-133</c:v>
                      </c:pt>
                      <c:pt idx="13">
                        <c:v>-51</c:v>
                      </c:pt>
                      <c:pt idx="14">
                        <c:v>-106</c:v>
                      </c:pt>
                      <c:pt idx="15">
                        <c:v>-27</c:v>
                      </c:pt>
                      <c:pt idx="16">
                        <c:v>-67</c:v>
                      </c:pt>
                      <c:pt idx="17">
                        <c:v>-43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E96-4477-882A-B16FAFC2F593}"/>
                  </c:ext>
                </c:extLst>
              </c15:ser>
            </c15:filteredBarSeries>
          </c:ext>
        </c:extLst>
      </c:barChart>
      <c:catAx>
        <c:axId val="2129669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2129670335"/>
        <c:crosses val="autoZero"/>
        <c:auto val="1"/>
        <c:lblAlgn val="ctr"/>
        <c:lblOffset val="100"/>
        <c:noMultiLvlLbl val="0"/>
      </c:catAx>
      <c:valAx>
        <c:axId val="2129670335"/>
        <c:scaling>
          <c:orientation val="minMax"/>
          <c:max val="8"/>
          <c:min val="-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;[Black]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2129669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Springfield Population Pyramid</a:t>
            </a:r>
          </a:p>
        </c:rich>
      </c:tx>
      <c:layout>
        <c:manualLayout>
          <c:xMode val="edge"/>
          <c:yMode val="edge"/>
          <c:x val="0.36546723401047038"/>
          <c:y val="4.407758208967840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Springfield!$B$2</c:f>
              <c:strCache>
                <c:ptCount val="1"/>
                <c:pt idx="0">
                  <c:v>Male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Springfield!$A$3:$A$20</c:f>
              <c:strCache>
                <c:ptCount val="18"/>
                <c:pt idx="0">
                  <c:v>under 5</c:v>
                </c:pt>
                <c:pt idx="1">
                  <c:v>Ages 5 - 9</c:v>
                </c:pt>
                <c:pt idx="2">
                  <c:v>Ages 10 - 14</c:v>
                </c:pt>
                <c:pt idx="3">
                  <c:v>Ages 15 - 19</c:v>
                </c:pt>
                <c:pt idx="4">
                  <c:v>Ages 20 - 24</c:v>
                </c:pt>
                <c:pt idx="5">
                  <c:v>Ages 25 - 29</c:v>
                </c:pt>
                <c:pt idx="6">
                  <c:v>Ages 30 -34</c:v>
                </c:pt>
                <c:pt idx="7">
                  <c:v>Ages 35 - 39</c:v>
                </c:pt>
                <c:pt idx="8">
                  <c:v>Ages 40 -44</c:v>
                </c:pt>
                <c:pt idx="9">
                  <c:v>Ages 45 - 49</c:v>
                </c:pt>
                <c:pt idx="10">
                  <c:v>Ages 50 - 54</c:v>
                </c:pt>
                <c:pt idx="11">
                  <c:v>Ages 55 - 59</c:v>
                </c:pt>
                <c:pt idx="12">
                  <c:v>Ages 60 - 64</c:v>
                </c:pt>
                <c:pt idx="13">
                  <c:v>Ages 65 - 69</c:v>
                </c:pt>
                <c:pt idx="14">
                  <c:v>Ages 70 - 74</c:v>
                </c:pt>
                <c:pt idx="15">
                  <c:v>Ages 75 - 79</c:v>
                </c:pt>
                <c:pt idx="16">
                  <c:v>Ages 80 - 84</c:v>
                </c:pt>
                <c:pt idx="17">
                  <c:v>over 85</c:v>
                </c:pt>
              </c:strCache>
            </c:strRef>
          </c:cat>
          <c:val>
            <c:numRef>
              <c:f>Springfield!$C$3:$C$20</c:f>
              <c:numCache>
                <c:formatCode>General</c:formatCode>
                <c:ptCount val="18"/>
                <c:pt idx="0">
                  <c:v>2.6068722299003957</c:v>
                </c:pt>
                <c:pt idx="1">
                  <c:v>2.5532573988466853</c:v>
                </c:pt>
                <c:pt idx="2">
                  <c:v>2.5115569746938</c:v>
                </c:pt>
                <c:pt idx="3">
                  <c:v>4.2099556784063292</c:v>
                </c:pt>
                <c:pt idx="4">
                  <c:v>6.8126578658914365</c:v>
                </c:pt>
                <c:pt idx="5">
                  <c:v>3.8650335986274604</c:v>
                </c:pt>
                <c:pt idx="6">
                  <c:v>3.9025639803650578</c:v>
                </c:pt>
                <c:pt idx="7">
                  <c:v>3.9615402945241387</c:v>
                </c:pt>
                <c:pt idx="8">
                  <c:v>2.0570223514273458</c:v>
                </c:pt>
                <c:pt idx="9">
                  <c:v>2.615808035076014</c:v>
                </c:pt>
                <c:pt idx="10">
                  <c:v>2.1588905304293955</c:v>
                </c:pt>
                <c:pt idx="11">
                  <c:v>2.296501930133918</c:v>
                </c:pt>
                <c:pt idx="12">
                  <c:v>2.472239431921079</c:v>
                </c:pt>
                <c:pt idx="13">
                  <c:v>2.549683076776438</c:v>
                </c:pt>
                <c:pt idx="14">
                  <c:v>1.687675737501787</c:v>
                </c:pt>
                <c:pt idx="15">
                  <c:v>1.202759376638231</c:v>
                </c:pt>
                <c:pt idx="16">
                  <c:v>0.58857170090072919</c:v>
                </c:pt>
                <c:pt idx="17">
                  <c:v>0.55223275985321452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83-480D-AFF3-A8551CB7D58D}"/>
            </c:ext>
          </c:extLst>
        </c:ser>
        <c:ser>
          <c:idx val="4"/>
          <c:order val="4"/>
          <c:tx>
            <c:strRef>
              <c:f>Springfield!$D$2</c:f>
              <c:strCache>
                <c:ptCount val="1"/>
                <c:pt idx="0">
                  <c:v>Female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Springfield!$A$3:$A$20</c:f>
              <c:strCache>
                <c:ptCount val="18"/>
                <c:pt idx="0">
                  <c:v>under 5</c:v>
                </c:pt>
                <c:pt idx="1">
                  <c:v>Ages 5 - 9</c:v>
                </c:pt>
                <c:pt idx="2">
                  <c:v>Ages 10 - 14</c:v>
                </c:pt>
                <c:pt idx="3">
                  <c:v>Ages 15 - 19</c:v>
                </c:pt>
                <c:pt idx="4">
                  <c:v>Ages 20 - 24</c:v>
                </c:pt>
                <c:pt idx="5">
                  <c:v>Ages 25 - 29</c:v>
                </c:pt>
                <c:pt idx="6">
                  <c:v>Ages 30 -34</c:v>
                </c:pt>
                <c:pt idx="7">
                  <c:v>Ages 35 - 39</c:v>
                </c:pt>
                <c:pt idx="8">
                  <c:v>Ages 40 -44</c:v>
                </c:pt>
                <c:pt idx="9">
                  <c:v>Ages 45 - 49</c:v>
                </c:pt>
                <c:pt idx="10">
                  <c:v>Ages 50 - 54</c:v>
                </c:pt>
                <c:pt idx="11">
                  <c:v>Ages 55 - 59</c:v>
                </c:pt>
                <c:pt idx="12">
                  <c:v>Ages 60 - 64</c:v>
                </c:pt>
                <c:pt idx="13">
                  <c:v>Ages 65 - 69</c:v>
                </c:pt>
                <c:pt idx="14">
                  <c:v>Ages 70 - 74</c:v>
                </c:pt>
                <c:pt idx="15">
                  <c:v>Ages 75 - 79</c:v>
                </c:pt>
                <c:pt idx="16">
                  <c:v>Ages 80 - 84</c:v>
                </c:pt>
                <c:pt idx="17">
                  <c:v>over 85</c:v>
                </c:pt>
              </c:strCache>
            </c:strRef>
          </c:cat>
          <c:val>
            <c:numRef>
              <c:f>Springfield!$F$3:$F$20</c:f>
              <c:numCache>
                <c:formatCode>General</c:formatCode>
                <c:ptCount val="18"/>
                <c:pt idx="0">
                  <c:v>-2.4245818043177811</c:v>
                </c:pt>
                <c:pt idx="1">
                  <c:v>-2.2160796835533527</c:v>
                </c:pt>
                <c:pt idx="2">
                  <c:v>-2.0063861220988422</c:v>
                </c:pt>
                <c:pt idx="3">
                  <c:v>-4.5358147071438788</c:v>
                </c:pt>
                <c:pt idx="4">
                  <c:v>-7.1438783777343566</c:v>
                </c:pt>
                <c:pt idx="5">
                  <c:v>-3.9669017776295097</c:v>
                </c:pt>
                <c:pt idx="6">
                  <c:v>-3.3443740170614307</c:v>
                </c:pt>
                <c:pt idx="7">
                  <c:v>-2.7421007482247535</c:v>
                </c:pt>
                <c:pt idx="8">
                  <c:v>-2.7522279940904544</c:v>
                </c:pt>
                <c:pt idx="9">
                  <c:v>-2.7897583758280513</c:v>
                </c:pt>
                <c:pt idx="10">
                  <c:v>-2.4180288805223276</c:v>
                </c:pt>
                <c:pt idx="11">
                  <c:v>-2.6676357050946007</c:v>
                </c:pt>
                <c:pt idx="12">
                  <c:v>-3.4313491874374491</c:v>
                </c:pt>
                <c:pt idx="13">
                  <c:v>-2.5294285850450366</c:v>
                </c:pt>
                <c:pt idx="14">
                  <c:v>-2.285183243578135</c:v>
                </c:pt>
                <c:pt idx="15">
                  <c:v>-1.6286994233427061</c:v>
                </c:pt>
                <c:pt idx="16">
                  <c:v>-1.1890578087022829</c:v>
                </c:pt>
                <c:pt idx="17">
                  <c:v>-1.3236906066815994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83-480D-AFF3-A8551CB7D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24782511"/>
        <c:axId val="12478084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Springfield!$B$2</c15:sqref>
                        </c15:formulaRef>
                      </c:ext>
                    </c:extLst>
                    <c:strCache>
                      <c:ptCount val="1"/>
                      <c:pt idx="0">
                        <c:v>Male 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Springfield!$A$3:$A$20</c15:sqref>
                        </c15:formulaRef>
                      </c:ext>
                    </c:extLst>
                    <c:strCache>
                      <c:ptCount val="18"/>
                      <c:pt idx="0">
                        <c:v>under 5</c:v>
                      </c:pt>
                      <c:pt idx="1">
                        <c:v>Ages 5 - 9</c:v>
                      </c:pt>
                      <c:pt idx="2">
                        <c:v>Ages 10 - 14</c:v>
                      </c:pt>
                      <c:pt idx="3">
                        <c:v>Ages 15 - 19</c:v>
                      </c:pt>
                      <c:pt idx="4">
                        <c:v>Ages 20 - 24</c:v>
                      </c:pt>
                      <c:pt idx="5">
                        <c:v>Ages 25 - 29</c:v>
                      </c:pt>
                      <c:pt idx="6">
                        <c:v>Ages 30 -34</c:v>
                      </c:pt>
                      <c:pt idx="7">
                        <c:v>Ages 35 - 39</c:v>
                      </c:pt>
                      <c:pt idx="8">
                        <c:v>Ages 40 -44</c:v>
                      </c:pt>
                      <c:pt idx="9">
                        <c:v>Ages 45 - 49</c:v>
                      </c:pt>
                      <c:pt idx="10">
                        <c:v>Ages 50 - 54</c:v>
                      </c:pt>
                      <c:pt idx="11">
                        <c:v>Ages 55 - 59</c:v>
                      </c:pt>
                      <c:pt idx="12">
                        <c:v>Ages 60 - 64</c:v>
                      </c:pt>
                      <c:pt idx="13">
                        <c:v>Ages 65 - 69</c:v>
                      </c:pt>
                      <c:pt idx="14">
                        <c:v>Ages 70 - 74</c:v>
                      </c:pt>
                      <c:pt idx="15">
                        <c:v>Ages 75 - 79</c:v>
                      </c:pt>
                      <c:pt idx="16">
                        <c:v>Ages 80 - 84</c:v>
                      </c:pt>
                      <c:pt idx="17">
                        <c:v>over 85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Springfield!$B$3:$B$20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4376</c:v>
                      </c:pt>
                      <c:pt idx="1">
                        <c:v>4286</c:v>
                      </c:pt>
                      <c:pt idx="2">
                        <c:v>4216</c:v>
                      </c:pt>
                      <c:pt idx="3">
                        <c:v>7067</c:v>
                      </c:pt>
                      <c:pt idx="4">
                        <c:v>11436</c:v>
                      </c:pt>
                      <c:pt idx="5">
                        <c:v>6488</c:v>
                      </c:pt>
                      <c:pt idx="6">
                        <c:v>6551</c:v>
                      </c:pt>
                      <c:pt idx="7">
                        <c:v>6650</c:v>
                      </c:pt>
                      <c:pt idx="8">
                        <c:v>3453</c:v>
                      </c:pt>
                      <c:pt idx="9">
                        <c:v>4391</c:v>
                      </c:pt>
                      <c:pt idx="10">
                        <c:v>3624</c:v>
                      </c:pt>
                      <c:pt idx="11">
                        <c:v>3855</c:v>
                      </c:pt>
                      <c:pt idx="12">
                        <c:v>4150</c:v>
                      </c:pt>
                      <c:pt idx="13">
                        <c:v>4280</c:v>
                      </c:pt>
                      <c:pt idx="14">
                        <c:v>2833</c:v>
                      </c:pt>
                      <c:pt idx="15">
                        <c:v>2019</c:v>
                      </c:pt>
                      <c:pt idx="16">
                        <c:v>988</c:v>
                      </c:pt>
                      <c:pt idx="17">
                        <c:v>927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283-480D-AFF3-A8551CB7D58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Springfield!$D$2</c15:sqref>
                        </c15:formulaRef>
                      </c:ext>
                    </c:extLst>
                    <c:strCache>
                      <c:ptCount val="1"/>
                      <c:pt idx="0">
                        <c:v>Female 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Springfield!$A$3:$A$20</c15:sqref>
                        </c15:formulaRef>
                      </c:ext>
                    </c:extLst>
                    <c:strCache>
                      <c:ptCount val="18"/>
                      <c:pt idx="0">
                        <c:v>under 5</c:v>
                      </c:pt>
                      <c:pt idx="1">
                        <c:v>Ages 5 - 9</c:v>
                      </c:pt>
                      <c:pt idx="2">
                        <c:v>Ages 10 - 14</c:v>
                      </c:pt>
                      <c:pt idx="3">
                        <c:v>Ages 15 - 19</c:v>
                      </c:pt>
                      <c:pt idx="4">
                        <c:v>Ages 20 - 24</c:v>
                      </c:pt>
                      <c:pt idx="5">
                        <c:v>Ages 25 - 29</c:v>
                      </c:pt>
                      <c:pt idx="6">
                        <c:v>Ages 30 -34</c:v>
                      </c:pt>
                      <c:pt idx="7">
                        <c:v>Ages 35 - 39</c:v>
                      </c:pt>
                      <c:pt idx="8">
                        <c:v>Ages 40 -44</c:v>
                      </c:pt>
                      <c:pt idx="9">
                        <c:v>Ages 45 - 49</c:v>
                      </c:pt>
                      <c:pt idx="10">
                        <c:v>Ages 50 - 54</c:v>
                      </c:pt>
                      <c:pt idx="11">
                        <c:v>Ages 55 - 59</c:v>
                      </c:pt>
                      <c:pt idx="12">
                        <c:v>Ages 60 - 64</c:v>
                      </c:pt>
                      <c:pt idx="13">
                        <c:v>Ages 65 - 69</c:v>
                      </c:pt>
                      <c:pt idx="14">
                        <c:v>Ages 70 - 74</c:v>
                      </c:pt>
                      <c:pt idx="15">
                        <c:v>Ages 75 - 79</c:v>
                      </c:pt>
                      <c:pt idx="16">
                        <c:v>Ages 80 - 84</c:v>
                      </c:pt>
                      <c:pt idx="17">
                        <c:v>over 85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Springfield!$D$3:$D$20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4070</c:v>
                      </c:pt>
                      <c:pt idx="1">
                        <c:v>3720</c:v>
                      </c:pt>
                      <c:pt idx="2">
                        <c:v>3368</c:v>
                      </c:pt>
                      <c:pt idx="3">
                        <c:v>7614</c:v>
                      </c:pt>
                      <c:pt idx="4">
                        <c:v>11992</c:v>
                      </c:pt>
                      <c:pt idx="5">
                        <c:v>6659</c:v>
                      </c:pt>
                      <c:pt idx="6">
                        <c:v>5614</c:v>
                      </c:pt>
                      <c:pt idx="7">
                        <c:v>4603</c:v>
                      </c:pt>
                      <c:pt idx="8">
                        <c:v>4620</c:v>
                      </c:pt>
                      <c:pt idx="9">
                        <c:v>4683</c:v>
                      </c:pt>
                      <c:pt idx="10">
                        <c:v>4059</c:v>
                      </c:pt>
                      <c:pt idx="11">
                        <c:v>4478</c:v>
                      </c:pt>
                      <c:pt idx="12">
                        <c:v>5760</c:v>
                      </c:pt>
                      <c:pt idx="13">
                        <c:v>4246</c:v>
                      </c:pt>
                      <c:pt idx="14">
                        <c:v>3836</c:v>
                      </c:pt>
                      <c:pt idx="15">
                        <c:v>2734</c:v>
                      </c:pt>
                      <c:pt idx="16">
                        <c:v>1996</c:v>
                      </c:pt>
                      <c:pt idx="17">
                        <c:v>2222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283-480D-AFF3-A8551CB7D58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Springfield!$E$2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Springfield!$A$3:$A$20</c15:sqref>
                        </c15:formulaRef>
                      </c:ext>
                    </c:extLst>
                    <c:strCache>
                      <c:ptCount val="18"/>
                      <c:pt idx="0">
                        <c:v>under 5</c:v>
                      </c:pt>
                      <c:pt idx="1">
                        <c:v>Ages 5 - 9</c:v>
                      </c:pt>
                      <c:pt idx="2">
                        <c:v>Ages 10 - 14</c:v>
                      </c:pt>
                      <c:pt idx="3">
                        <c:v>Ages 15 - 19</c:v>
                      </c:pt>
                      <c:pt idx="4">
                        <c:v>Ages 20 - 24</c:v>
                      </c:pt>
                      <c:pt idx="5">
                        <c:v>Ages 25 - 29</c:v>
                      </c:pt>
                      <c:pt idx="6">
                        <c:v>Ages 30 -34</c:v>
                      </c:pt>
                      <c:pt idx="7">
                        <c:v>Ages 35 - 39</c:v>
                      </c:pt>
                      <c:pt idx="8">
                        <c:v>Ages 40 -44</c:v>
                      </c:pt>
                      <c:pt idx="9">
                        <c:v>Ages 45 - 49</c:v>
                      </c:pt>
                      <c:pt idx="10">
                        <c:v>Ages 50 - 54</c:v>
                      </c:pt>
                      <c:pt idx="11">
                        <c:v>Ages 55 - 59</c:v>
                      </c:pt>
                      <c:pt idx="12">
                        <c:v>Ages 60 - 64</c:v>
                      </c:pt>
                      <c:pt idx="13">
                        <c:v>Ages 65 - 69</c:v>
                      </c:pt>
                      <c:pt idx="14">
                        <c:v>Ages 70 - 74</c:v>
                      </c:pt>
                      <c:pt idx="15">
                        <c:v>Ages 75 - 79</c:v>
                      </c:pt>
                      <c:pt idx="16">
                        <c:v>Ages 80 - 84</c:v>
                      </c:pt>
                      <c:pt idx="17">
                        <c:v>over 85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Springfield!$E$3:$E$20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-4070</c:v>
                      </c:pt>
                      <c:pt idx="1">
                        <c:v>-3720</c:v>
                      </c:pt>
                      <c:pt idx="2">
                        <c:v>-3368</c:v>
                      </c:pt>
                      <c:pt idx="3">
                        <c:v>-7614</c:v>
                      </c:pt>
                      <c:pt idx="4">
                        <c:v>-11992</c:v>
                      </c:pt>
                      <c:pt idx="5">
                        <c:v>-6659</c:v>
                      </c:pt>
                      <c:pt idx="6">
                        <c:v>-5614</c:v>
                      </c:pt>
                      <c:pt idx="7">
                        <c:v>-4603</c:v>
                      </c:pt>
                      <c:pt idx="8">
                        <c:v>-4620</c:v>
                      </c:pt>
                      <c:pt idx="9">
                        <c:v>-4683</c:v>
                      </c:pt>
                      <c:pt idx="10">
                        <c:v>-4059</c:v>
                      </c:pt>
                      <c:pt idx="11">
                        <c:v>-4478</c:v>
                      </c:pt>
                      <c:pt idx="12">
                        <c:v>-5760</c:v>
                      </c:pt>
                      <c:pt idx="13">
                        <c:v>-4246</c:v>
                      </c:pt>
                      <c:pt idx="14">
                        <c:v>-3836</c:v>
                      </c:pt>
                      <c:pt idx="15">
                        <c:v>-2734</c:v>
                      </c:pt>
                      <c:pt idx="16">
                        <c:v>-1996</c:v>
                      </c:pt>
                      <c:pt idx="17">
                        <c:v>-2222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283-480D-AFF3-A8551CB7D58D}"/>
                  </c:ext>
                </c:extLst>
              </c15:ser>
            </c15:filteredBarSeries>
          </c:ext>
        </c:extLst>
      </c:barChart>
      <c:catAx>
        <c:axId val="124782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124780847"/>
        <c:crosses val="autoZero"/>
        <c:auto val="1"/>
        <c:lblAlgn val="ctr"/>
        <c:lblOffset val="100"/>
        <c:noMultiLvlLbl val="0"/>
      </c:catAx>
      <c:valAx>
        <c:axId val="124780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;[Black]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12478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j-ea"/>
                <a:cs typeface="+mj-cs"/>
              </a:defRPr>
            </a:pPr>
            <a:r>
              <a:rPr lang="en-US" dirty="0"/>
              <a:t>Average Annual Employment by MSA County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132299056677324E-2"/>
          <c:y val="0.27088533001398041"/>
          <c:w val="0.86081130947740447"/>
          <c:h val="0.67288209987352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Jobs!$A$2</c:f>
              <c:strCache>
                <c:ptCount val="1"/>
                <c:pt idx="0">
                  <c:v>Christian County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cat>
            <c:numRef>
              <c:f>Jobs!$D$1:$N$1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Jobs!$D$2:$N$2</c:f>
              <c:numCache>
                <c:formatCode>_(* #,##0_);_(* \(#,##0\);_(* "-"??_);_(@_)</c:formatCode>
                <c:ptCount val="11"/>
                <c:pt idx="0">
                  <c:v>14486</c:v>
                </c:pt>
                <c:pt idx="1">
                  <c:v>14558</c:v>
                </c:pt>
                <c:pt idx="2">
                  <c:v>15001</c:v>
                </c:pt>
                <c:pt idx="3">
                  <c:v>15385</c:v>
                </c:pt>
                <c:pt idx="4">
                  <c:v>16031</c:v>
                </c:pt>
                <c:pt idx="5">
                  <c:v>16685</c:v>
                </c:pt>
                <c:pt idx="6">
                  <c:v>16910</c:v>
                </c:pt>
                <c:pt idx="7">
                  <c:v>17472</c:v>
                </c:pt>
                <c:pt idx="8">
                  <c:v>17767</c:v>
                </c:pt>
                <c:pt idx="9" formatCode="#,##0">
                  <c:v>17965</c:v>
                </c:pt>
                <c:pt idx="10">
                  <c:v>18055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7-4259-B54D-30AD44DF6473}"/>
            </c:ext>
          </c:extLst>
        </c:ser>
        <c:ser>
          <c:idx val="1"/>
          <c:order val="1"/>
          <c:tx>
            <c:strRef>
              <c:f>Jobs!$A$3</c:f>
              <c:strCache>
                <c:ptCount val="1"/>
                <c:pt idx="0">
                  <c:v>Dallas County</c:v>
                </c:pt>
              </c:strCache>
            </c:strRef>
          </c:tx>
          <c:spPr>
            <a:solidFill>
              <a:srgbClr val="66CCFF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cat>
            <c:numRef>
              <c:f>Jobs!$D$1:$N$1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Jobs!$D$3:$N$3</c:f>
              <c:numCache>
                <c:formatCode>_(* #,##0_);_(* \(#,##0\);_(* "-"??_);_(@_)</c:formatCode>
                <c:ptCount val="11"/>
                <c:pt idx="0">
                  <c:v>2287</c:v>
                </c:pt>
                <c:pt idx="1">
                  <c:v>2276</c:v>
                </c:pt>
                <c:pt idx="2">
                  <c:v>2264</c:v>
                </c:pt>
                <c:pt idx="3">
                  <c:v>2306</c:v>
                </c:pt>
                <c:pt idx="4">
                  <c:v>2361</c:v>
                </c:pt>
                <c:pt idx="5">
                  <c:v>2341</c:v>
                </c:pt>
                <c:pt idx="6">
                  <c:v>2308</c:v>
                </c:pt>
                <c:pt idx="7">
                  <c:v>2366</c:v>
                </c:pt>
                <c:pt idx="8">
                  <c:v>2450</c:v>
                </c:pt>
                <c:pt idx="9" formatCode="#,##0">
                  <c:v>2474</c:v>
                </c:pt>
                <c:pt idx="10">
                  <c:v>2357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F7-4259-B54D-30AD44DF6473}"/>
            </c:ext>
          </c:extLst>
        </c:ser>
        <c:ser>
          <c:idx val="2"/>
          <c:order val="2"/>
          <c:tx>
            <c:strRef>
              <c:f>Jobs!$A$4</c:f>
              <c:strCache>
                <c:ptCount val="1"/>
                <c:pt idx="0">
                  <c:v>Greene County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cat>
            <c:numRef>
              <c:f>Jobs!$D$1:$N$1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Jobs!$D$4:$N$4</c:f>
              <c:numCache>
                <c:formatCode>_(* #,##0_);_(* \(#,##0\);_(* "-"??_);_(@_)</c:formatCode>
                <c:ptCount val="11"/>
                <c:pt idx="0">
                  <c:v>149385</c:v>
                </c:pt>
                <c:pt idx="1">
                  <c:v>151886</c:v>
                </c:pt>
                <c:pt idx="2">
                  <c:v>155335</c:v>
                </c:pt>
                <c:pt idx="3">
                  <c:v>157061</c:v>
                </c:pt>
                <c:pt idx="4">
                  <c:v>160399</c:v>
                </c:pt>
                <c:pt idx="5">
                  <c:v>164083</c:v>
                </c:pt>
                <c:pt idx="6">
                  <c:v>166866</c:v>
                </c:pt>
                <c:pt idx="7">
                  <c:v>169739</c:v>
                </c:pt>
                <c:pt idx="8">
                  <c:v>173330</c:v>
                </c:pt>
                <c:pt idx="9" formatCode="#,##0">
                  <c:v>175215</c:v>
                </c:pt>
                <c:pt idx="10">
                  <c:v>169975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F7-4259-B54D-30AD44DF6473}"/>
            </c:ext>
          </c:extLst>
        </c:ser>
        <c:ser>
          <c:idx val="3"/>
          <c:order val="3"/>
          <c:tx>
            <c:strRef>
              <c:f>Jobs!$A$5</c:f>
              <c:strCache>
                <c:ptCount val="1"/>
                <c:pt idx="0">
                  <c:v>Polk County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cat>
            <c:numRef>
              <c:f>Jobs!$D$1:$N$1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Jobs!$D$5:$N$5</c:f>
              <c:numCache>
                <c:formatCode>_(* #,##0_);_(* \(#,##0\);_(* "-"??_);_(@_)</c:formatCode>
                <c:ptCount val="11"/>
                <c:pt idx="0">
                  <c:v>7352</c:v>
                </c:pt>
                <c:pt idx="1">
                  <c:v>7289</c:v>
                </c:pt>
                <c:pt idx="2">
                  <c:v>7361</c:v>
                </c:pt>
                <c:pt idx="3">
                  <c:v>7531</c:v>
                </c:pt>
                <c:pt idx="4">
                  <c:v>7517</c:v>
                </c:pt>
                <c:pt idx="5">
                  <c:v>7603</c:v>
                </c:pt>
                <c:pt idx="6">
                  <c:v>7754</c:v>
                </c:pt>
                <c:pt idx="7">
                  <c:v>8237</c:v>
                </c:pt>
                <c:pt idx="8">
                  <c:v>8155</c:v>
                </c:pt>
                <c:pt idx="9" formatCode="#,##0">
                  <c:v>8087</c:v>
                </c:pt>
                <c:pt idx="10">
                  <c:v>7814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F7-4259-B54D-30AD44DF6473}"/>
            </c:ext>
          </c:extLst>
        </c:ser>
        <c:ser>
          <c:idx val="4"/>
          <c:order val="4"/>
          <c:tx>
            <c:strRef>
              <c:f>Jobs!$A$6</c:f>
              <c:strCache>
                <c:ptCount val="1"/>
                <c:pt idx="0">
                  <c:v>Webster County</c:v>
                </c:pt>
              </c:strCache>
            </c:strRef>
          </c:tx>
          <c:spPr>
            <a:solidFill>
              <a:srgbClr val="FF0066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cat>
            <c:numRef>
              <c:f>Jobs!$D$1:$N$1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Jobs!$D$6:$N$6</c:f>
              <c:numCache>
                <c:formatCode>_(* #,##0_);_(* \(#,##0\);_(* "-"??_);_(@_)</c:formatCode>
                <c:ptCount val="11"/>
                <c:pt idx="0">
                  <c:v>5977</c:v>
                </c:pt>
                <c:pt idx="1">
                  <c:v>6081</c:v>
                </c:pt>
                <c:pt idx="2">
                  <c:v>6157</c:v>
                </c:pt>
                <c:pt idx="3">
                  <c:v>6255</c:v>
                </c:pt>
                <c:pt idx="4">
                  <c:v>6425</c:v>
                </c:pt>
                <c:pt idx="5">
                  <c:v>6564</c:v>
                </c:pt>
                <c:pt idx="6">
                  <c:v>6788</c:v>
                </c:pt>
                <c:pt idx="7">
                  <c:v>7052</c:v>
                </c:pt>
                <c:pt idx="8">
                  <c:v>7458</c:v>
                </c:pt>
                <c:pt idx="9" formatCode="#,##0">
                  <c:v>7620</c:v>
                </c:pt>
                <c:pt idx="10">
                  <c:v>7832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F7-4259-B54D-30AD44DF6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269840"/>
        <c:axId val="436043088"/>
      </c:barChart>
      <c:catAx>
        <c:axId val="42626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436043088"/>
        <c:crosses val="autoZero"/>
        <c:auto val="1"/>
        <c:lblAlgn val="ctr"/>
        <c:lblOffset val="100"/>
        <c:noMultiLvlLbl val="0"/>
      </c:catAx>
      <c:valAx>
        <c:axId val="436043088"/>
        <c:scaling>
          <c:orientation val="minMax"/>
          <c:max val="2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42626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>
      <a:solidFill>
        <a:schemeClr val="accent6"/>
      </a:solidFill>
    </a:ln>
    <a:effectLst/>
  </c:spPr>
  <c:txPr>
    <a:bodyPr/>
    <a:lstStyle/>
    <a:p>
      <a:pPr>
        <a:defRPr sz="1400"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7767064808817"/>
          <c:y val="0.16658891013777291"/>
          <c:w val="0.77577349915442473"/>
          <c:h val="0.43804808504851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Battlefield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11">
                  <c:v>40</c:v>
                </c:pt>
                <c:pt idx="12">
                  <c:v>29</c:v>
                </c:pt>
                <c:pt idx="13">
                  <c:v>36</c:v>
                </c:pt>
                <c:pt idx="14">
                  <c:v>47</c:v>
                </c:pt>
                <c:pt idx="15">
                  <c:v>53</c:v>
                </c:pt>
                <c:pt idx="16">
                  <c:v>36</c:v>
                </c:pt>
                <c:pt idx="17">
                  <c:v>106</c:v>
                </c:pt>
                <c:pt idx="18">
                  <c:v>14</c:v>
                </c:pt>
                <c:pt idx="19">
                  <c:v>30</c:v>
                </c:pt>
                <c:pt idx="2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5-4FD0-9D5C-ABE870008B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Nixa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260</c:v>
                </c:pt>
                <c:pt idx="1">
                  <c:v>267</c:v>
                </c:pt>
                <c:pt idx="2">
                  <c:v>281</c:v>
                </c:pt>
                <c:pt idx="3">
                  <c:v>536</c:v>
                </c:pt>
                <c:pt idx="4">
                  <c:v>547</c:v>
                </c:pt>
                <c:pt idx="5">
                  <c:v>539</c:v>
                </c:pt>
                <c:pt idx="6">
                  <c:v>268</c:v>
                </c:pt>
                <c:pt idx="7">
                  <c:v>36</c:v>
                </c:pt>
                <c:pt idx="8">
                  <c:v>88</c:v>
                </c:pt>
                <c:pt idx="9">
                  <c:v>89</c:v>
                </c:pt>
                <c:pt idx="10">
                  <c:v>99</c:v>
                </c:pt>
                <c:pt idx="11">
                  <c:v>72</c:v>
                </c:pt>
                <c:pt idx="12">
                  <c:v>128</c:v>
                </c:pt>
                <c:pt idx="13">
                  <c:v>119</c:v>
                </c:pt>
                <c:pt idx="14">
                  <c:v>103</c:v>
                </c:pt>
                <c:pt idx="15">
                  <c:v>126</c:v>
                </c:pt>
                <c:pt idx="16">
                  <c:v>215</c:v>
                </c:pt>
                <c:pt idx="17">
                  <c:v>289</c:v>
                </c:pt>
                <c:pt idx="18">
                  <c:v>298</c:v>
                </c:pt>
                <c:pt idx="19">
                  <c:v>212</c:v>
                </c:pt>
                <c:pt idx="20">
                  <c:v>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A5-4FD0-9D5C-ABE870008B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Ozark 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schemeClr val="bg1">
                  <a:lumMod val="95000"/>
                  <a:alpha val="40000"/>
                </a:schemeClr>
              </a:outerShdw>
            </a:effectLst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168</c:v>
                </c:pt>
                <c:pt idx="1">
                  <c:v>271</c:v>
                </c:pt>
                <c:pt idx="2">
                  <c:v>333</c:v>
                </c:pt>
                <c:pt idx="3">
                  <c:v>367</c:v>
                </c:pt>
                <c:pt idx="4">
                  <c:v>441</c:v>
                </c:pt>
                <c:pt idx="5">
                  <c:v>391</c:v>
                </c:pt>
                <c:pt idx="6">
                  <c:v>290</c:v>
                </c:pt>
                <c:pt idx="7">
                  <c:v>134</c:v>
                </c:pt>
                <c:pt idx="8">
                  <c:v>77</c:v>
                </c:pt>
                <c:pt idx="9">
                  <c:v>60</c:v>
                </c:pt>
                <c:pt idx="10">
                  <c:v>53</c:v>
                </c:pt>
                <c:pt idx="11">
                  <c:v>53</c:v>
                </c:pt>
                <c:pt idx="12">
                  <c:v>69</c:v>
                </c:pt>
                <c:pt idx="13">
                  <c:v>70</c:v>
                </c:pt>
                <c:pt idx="14">
                  <c:v>112</c:v>
                </c:pt>
                <c:pt idx="15">
                  <c:v>205</c:v>
                </c:pt>
                <c:pt idx="16">
                  <c:v>112</c:v>
                </c:pt>
                <c:pt idx="17">
                  <c:v>214</c:v>
                </c:pt>
                <c:pt idx="18">
                  <c:v>171</c:v>
                </c:pt>
                <c:pt idx="19">
                  <c:v>127</c:v>
                </c:pt>
                <c:pt idx="20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A5-4FD0-9D5C-ABE870008B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Republic</c:v>
                </c:pt>
              </c:strCache>
            </c:strRef>
          </c:tx>
          <c:spPr>
            <a:solidFill>
              <a:srgbClr val="CCFF33"/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205</c:v>
                </c:pt>
                <c:pt idx="1">
                  <c:v>183</c:v>
                </c:pt>
                <c:pt idx="2">
                  <c:v>168</c:v>
                </c:pt>
                <c:pt idx="3">
                  <c:v>271</c:v>
                </c:pt>
                <c:pt idx="4">
                  <c:v>304</c:v>
                </c:pt>
                <c:pt idx="5">
                  <c:v>307</c:v>
                </c:pt>
                <c:pt idx="6">
                  <c:v>236</c:v>
                </c:pt>
                <c:pt idx="7">
                  <c:v>179</c:v>
                </c:pt>
                <c:pt idx="8">
                  <c:v>162</c:v>
                </c:pt>
                <c:pt idx="9">
                  <c:v>95</c:v>
                </c:pt>
                <c:pt idx="10">
                  <c:v>99</c:v>
                </c:pt>
                <c:pt idx="11">
                  <c:v>54</c:v>
                </c:pt>
                <c:pt idx="12">
                  <c:v>67</c:v>
                </c:pt>
                <c:pt idx="13">
                  <c:v>143</c:v>
                </c:pt>
                <c:pt idx="14">
                  <c:v>111</c:v>
                </c:pt>
                <c:pt idx="15">
                  <c:v>113</c:v>
                </c:pt>
                <c:pt idx="16">
                  <c:v>114</c:v>
                </c:pt>
                <c:pt idx="17">
                  <c:v>133</c:v>
                </c:pt>
                <c:pt idx="18">
                  <c:v>149</c:v>
                </c:pt>
                <c:pt idx="19">
                  <c:v>160</c:v>
                </c:pt>
                <c:pt idx="20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A5-4FD0-9D5C-ABE870008B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Springfield</c:v>
                </c:pt>
              </c:strCache>
            </c:strRef>
          </c:tx>
          <c:spPr>
            <a:solidFill>
              <a:srgbClr val="C00000"/>
            </a:solidFill>
            <a:ln w="9525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schemeClr val="bg1">
                  <a:lumMod val="95000"/>
                  <a:alpha val="40000"/>
                </a:schemeClr>
              </a:outerShdw>
            </a:effectLst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Sheet1!$F$2:$F$22</c:f>
              <c:numCache>
                <c:formatCode>General</c:formatCode>
                <c:ptCount val="21"/>
                <c:pt idx="0">
                  <c:v>535</c:v>
                </c:pt>
                <c:pt idx="1">
                  <c:v>943</c:v>
                </c:pt>
                <c:pt idx="2">
                  <c:v>823</c:v>
                </c:pt>
                <c:pt idx="3">
                  <c:v>980</c:v>
                </c:pt>
                <c:pt idx="4" formatCode="#,##0">
                  <c:v>1254</c:v>
                </c:pt>
                <c:pt idx="5" formatCode="#,##0">
                  <c:v>1386</c:v>
                </c:pt>
                <c:pt idx="6" formatCode="#,##0">
                  <c:v>1285</c:v>
                </c:pt>
                <c:pt idx="7">
                  <c:v>341</c:v>
                </c:pt>
                <c:pt idx="8">
                  <c:v>127</c:v>
                </c:pt>
                <c:pt idx="9">
                  <c:v>100</c:v>
                </c:pt>
                <c:pt idx="10">
                  <c:v>200</c:v>
                </c:pt>
                <c:pt idx="11">
                  <c:v>481</c:v>
                </c:pt>
                <c:pt idx="12">
                  <c:v>245</c:v>
                </c:pt>
                <c:pt idx="13">
                  <c:v>504</c:v>
                </c:pt>
                <c:pt idx="14">
                  <c:v>854</c:v>
                </c:pt>
                <c:pt idx="15">
                  <c:v>136</c:v>
                </c:pt>
                <c:pt idx="16">
                  <c:v>570</c:v>
                </c:pt>
                <c:pt idx="17">
                  <c:v>731</c:v>
                </c:pt>
                <c:pt idx="18">
                  <c:v>122</c:v>
                </c:pt>
                <c:pt idx="19">
                  <c:v>433</c:v>
                </c:pt>
                <c:pt idx="20">
                  <c:v>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A5-4FD0-9D5C-ABE870008B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Strafford</c:v>
                </c:pt>
              </c:strCache>
            </c:strRef>
          </c:tx>
          <c:spPr>
            <a:solidFill>
              <a:srgbClr val="3399FF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Sheet1!$G$2:$G$22</c:f>
              <c:numCache>
                <c:formatCode>General</c:formatCode>
                <c:ptCount val="21"/>
                <c:pt idx="11">
                  <c:v>0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27</c:v>
                </c:pt>
                <c:pt idx="16">
                  <c:v>24</c:v>
                </c:pt>
                <c:pt idx="17">
                  <c:v>8</c:v>
                </c:pt>
                <c:pt idx="18">
                  <c:v>15</c:v>
                </c:pt>
                <c:pt idx="19">
                  <c:v>20</c:v>
                </c:pt>
                <c:pt idx="2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A5-4FD0-9D5C-ABE870008BC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Willard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Sheet1!$H$2:$H$22</c:f>
              <c:numCache>
                <c:formatCode>General</c:formatCode>
                <c:ptCount val="21"/>
                <c:pt idx="11">
                  <c:v>13</c:v>
                </c:pt>
                <c:pt idx="12">
                  <c:v>7</c:v>
                </c:pt>
                <c:pt idx="13">
                  <c:v>59</c:v>
                </c:pt>
                <c:pt idx="14">
                  <c:v>26</c:v>
                </c:pt>
                <c:pt idx="15">
                  <c:v>14</c:v>
                </c:pt>
                <c:pt idx="16">
                  <c:v>80</c:v>
                </c:pt>
                <c:pt idx="17">
                  <c:v>25</c:v>
                </c:pt>
                <c:pt idx="18">
                  <c:v>17</c:v>
                </c:pt>
                <c:pt idx="19">
                  <c:v>28</c:v>
                </c:pt>
                <c:pt idx="2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A5-4FD0-9D5C-ABE870008BC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Christian - OTO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Sheet1!$I$2:$I$22</c:f>
              <c:numCache>
                <c:formatCode>General</c:formatCode>
                <c:ptCount val="21"/>
                <c:pt idx="0">
                  <c:v>213</c:v>
                </c:pt>
                <c:pt idx="1">
                  <c:v>201</c:v>
                </c:pt>
                <c:pt idx="2">
                  <c:v>174</c:v>
                </c:pt>
                <c:pt idx="3">
                  <c:v>224</c:v>
                </c:pt>
                <c:pt idx="4">
                  <c:v>133</c:v>
                </c:pt>
                <c:pt idx="5">
                  <c:v>241</c:v>
                </c:pt>
                <c:pt idx="6">
                  <c:v>145</c:v>
                </c:pt>
                <c:pt idx="7">
                  <c:v>64</c:v>
                </c:pt>
                <c:pt idx="8">
                  <c:v>82</c:v>
                </c:pt>
                <c:pt idx="9">
                  <c:v>51</c:v>
                </c:pt>
                <c:pt idx="10">
                  <c:v>37</c:v>
                </c:pt>
                <c:pt idx="11">
                  <c:v>7</c:v>
                </c:pt>
                <c:pt idx="12">
                  <c:v>56</c:v>
                </c:pt>
                <c:pt idx="13">
                  <c:v>70</c:v>
                </c:pt>
                <c:pt idx="14">
                  <c:v>106</c:v>
                </c:pt>
                <c:pt idx="15">
                  <c:v>76</c:v>
                </c:pt>
                <c:pt idx="16">
                  <c:v>83</c:v>
                </c:pt>
                <c:pt idx="17">
                  <c:v>79</c:v>
                </c:pt>
                <c:pt idx="18">
                  <c:v>56</c:v>
                </c:pt>
                <c:pt idx="19">
                  <c:v>68</c:v>
                </c:pt>
                <c:pt idx="2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A5-4FD0-9D5C-ABE870008BC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Greene - OTO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92D050">
                  <a:alpha val="63000"/>
                </a:srgbClr>
              </a:outerShdw>
            </a:effectLst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Sheet1!$J$2:$J$22</c:f>
              <c:numCache>
                <c:formatCode>#,##0</c:formatCode>
                <c:ptCount val="21"/>
                <c:pt idx="0" formatCode="General">
                  <c:v>906</c:v>
                </c:pt>
                <c:pt idx="1">
                  <c:v>1229</c:v>
                </c:pt>
                <c:pt idx="2">
                  <c:v>1294</c:v>
                </c:pt>
                <c:pt idx="3">
                  <c:v>1328</c:v>
                </c:pt>
                <c:pt idx="4">
                  <c:v>1424</c:v>
                </c:pt>
                <c:pt idx="5">
                  <c:v>1087</c:v>
                </c:pt>
                <c:pt idx="6" formatCode="General">
                  <c:v>792</c:v>
                </c:pt>
                <c:pt idx="7" formatCode="General">
                  <c:v>345</c:v>
                </c:pt>
                <c:pt idx="8" formatCode="General">
                  <c:v>472</c:v>
                </c:pt>
                <c:pt idx="9" formatCode="General">
                  <c:v>413</c:v>
                </c:pt>
                <c:pt idx="10" formatCode="General">
                  <c:v>210</c:v>
                </c:pt>
                <c:pt idx="11" formatCode="General">
                  <c:v>270</c:v>
                </c:pt>
                <c:pt idx="12" formatCode="General">
                  <c:v>321</c:v>
                </c:pt>
                <c:pt idx="13" formatCode="General">
                  <c:v>266</c:v>
                </c:pt>
                <c:pt idx="14" formatCode="General">
                  <c:v>266</c:v>
                </c:pt>
                <c:pt idx="15" formatCode="General">
                  <c:v>301</c:v>
                </c:pt>
                <c:pt idx="16" formatCode="General">
                  <c:v>247</c:v>
                </c:pt>
                <c:pt idx="17" formatCode="General">
                  <c:v>341</c:v>
                </c:pt>
                <c:pt idx="18" formatCode="General">
                  <c:v>381</c:v>
                </c:pt>
                <c:pt idx="19" formatCode="General">
                  <c:v>695</c:v>
                </c:pt>
                <c:pt idx="20" formatCode="General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FA5-4FD0-9D5C-ABE870008BC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schemeClr val="bg1">
                  <a:lumMod val="95000"/>
                  <a:alpha val="40000"/>
                </a:schemeClr>
              </a:outerShdw>
            </a:effectLst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Sheet1!$K$2:$K$22</c:f>
              <c:numCache>
                <c:formatCode>#,##0</c:formatCode>
                <c:ptCount val="21"/>
                <c:pt idx="0">
                  <c:v>2287</c:v>
                </c:pt>
                <c:pt idx="1">
                  <c:v>3094</c:v>
                </c:pt>
                <c:pt idx="2">
                  <c:v>3073</c:v>
                </c:pt>
                <c:pt idx="3">
                  <c:v>3706</c:v>
                </c:pt>
                <c:pt idx="4">
                  <c:v>4103</c:v>
                </c:pt>
                <c:pt idx="5">
                  <c:v>3951</c:v>
                </c:pt>
                <c:pt idx="6">
                  <c:v>3016</c:v>
                </c:pt>
                <c:pt idx="7">
                  <c:v>1099</c:v>
                </c:pt>
                <c:pt idx="8">
                  <c:v>1008</c:v>
                </c:pt>
                <c:pt idx="9">
                  <c:v>808</c:v>
                </c:pt>
                <c:pt idx="10">
                  <c:v>698</c:v>
                </c:pt>
                <c:pt idx="11">
                  <c:v>990</c:v>
                </c:pt>
                <c:pt idx="12">
                  <c:v>925</c:v>
                </c:pt>
                <c:pt idx="13">
                  <c:v>1269</c:v>
                </c:pt>
                <c:pt idx="14">
                  <c:v>1627</c:v>
                </c:pt>
                <c:pt idx="15">
                  <c:v>1051</c:v>
                </c:pt>
                <c:pt idx="16">
                  <c:v>1481</c:v>
                </c:pt>
                <c:pt idx="17">
                  <c:v>1926</c:v>
                </c:pt>
                <c:pt idx="18">
                  <c:v>1223</c:v>
                </c:pt>
                <c:pt idx="19">
                  <c:v>1773</c:v>
                </c:pt>
                <c:pt idx="20">
                  <c:v>1826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FA5-4FD0-9D5C-ABE870008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771104"/>
        <c:axId val="470993904"/>
      </c:barChart>
      <c:valAx>
        <c:axId val="47099390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520771104"/>
        <c:crosses val="max"/>
        <c:crossBetween val="between"/>
      </c:valAx>
      <c:catAx>
        <c:axId val="52077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47099390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22225">
            <a:solidFill>
              <a:schemeClr val="bg1">
                <a:lumMod val="7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solidFill>
          <a:schemeClr val="tx1">
            <a:lumMod val="50000"/>
            <a:lumOff val="50000"/>
            <a:alpha val="56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2192483550559727E-2"/>
          <c:y val="8.2077550231764371E-2"/>
          <c:w val="0.14050866919450231"/>
          <c:h val="0.45775515527606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  <a:alpha val="47000"/>
      </a:schemeClr>
    </a:solidFill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Multi-Family Units Permitted - OTO Area</a:t>
            </a:r>
          </a:p>
        </c:rich>
      </c:tx>
      <c:layout>
        <c:manualLayout>
          <c:xMode val="edge"/>
          <c:yMode val="edge"/>
          <c:x val="0.352894175239371"/>
          <c:y val="1.092241903138488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086369170741075"/>
          <c:y val="0.11360398394822115"/>
          <c:w val="0.80103290386151815"/>
          <c:h val="0.53318813540923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Battlefield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Sheet1!$B$4:$B$14</c:f>
              <c:numCache>
                <c:formatCode>@</c:formatCode>
                <c:ptCount val="1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General">
                  <c:v>83</c:v>
                </c:pt>
                <c:pt idx="8" formatCode="General">
                  <c:v>4</c:v>
                </c:pt>
                <c:pt idx="9" formatCode="General">
                  <c:v>0</c:v>
                </c:pt>
                <c:pt idx="10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4-493C-8B36-66BEDBFB94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Nixa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Sheet1!$C$4:$C$14</c:f>
              <c:numCache>
                <c:formatCode>@</c:formatCode>
                <c:ptCount val="11"/>
                <c:pt idx="0">
                  <c:v>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 formatCode="General">
                  <c:v>6</c:v>
                </c:pt>
                <c:pt idx="7" formatCode="General">
                  <c:v>42</c:v>
                </c:pt>
                <c:pt idx="8" formatCode="General">
                  <c:v>52</c:v>
                </c:pt>
                <c:pt idx="9" formatCode="General">
                  <c:v>12</c:v>
                </c:pt>
                <c:pt idx="10" formatCode="General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4-493C-8B36-66BEDBFB94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Ozark </c:v>
                </c:pt>
              </c:strCache>
            </c:strRef>
          </c:tx>
          <c:spPr>
            <a:solidFill>
              <a:srgbClr val="E6E6E6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Sheet1!$D$4:$D$14</c:f>
              <c:numCache>
                <c:formatCode>General</c:formatCode>
                <c:ptCount val="11"/>
                <c:pt idx="0">
                  <c:v>20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20</c:v>
                </c:pt>
                <c:pt idx="5">
                  <c:v>90</c:v>
                </c:pt>
                <c:pt idx="6">
                  <c:v>18</c:v>
                </c:pt>
                <c:pt idx="7">
                  <c:v>129</c:v>
                </c:pt>
                <c:pt idx="8">
                  <c:v>44</c:v>
                </c:pt>
                <c:pt idx="9">
                  <c:v>12</c:v>
                </c:pt>
                <c:pt idx="1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4-493C-8B36-66BEDBFB944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Republic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Sheet1!$E$4:$E$14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47</c:v>
                </c:pt>
                <c:pt idx="4">
                  <c:v>0</c:v>
                </c:pt>
                <c:pt idx="5">
                  <c:v>4</c:v>
                </c:pt>
                <c:pt idx="6">
                  <c:v>12</c:v>
                </c:pt>
                <c:pt idx="7">
                  <c:v>32</c:v>
                </c:pt>
                <c:pt idx="8">
                  <c:v>0</c:v>
                </c:pt>
                <c:pt idx="9">
                  <c:v>2</c:v>
                </c:pt>
                <c:pt idx="1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64-493C-8B36-66BEDBFB944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Springfield</c:v>
                </c:pt>
              </c:strCache>
            </c:strRef>
          </c:tx>
          <c:spPr>
            <a:solidFill>
              <a:srgbClr val="7030A0"/>
            </a:solidFill>
            <a:ln w="12700"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Sheet1!$F$4:$F$14</c:f>
              <c:numCache>
                <c:formatCode>General</c:formatCode>
                <c:ptCount val="11"/>
                <c:pt idx="0">
                  <c:v>132</c:v>
                </c:pt>
                <c:pt idx="1">
                  <c:v>486</c:v>
                </c:pt>
                <c:pt idx="2">
                  <c:v>216</c:v>
                </c:pt>
                <c:pt idx="3">
                  <c:v>476</c:v>
                </c:pt>
                <c:pt idx="4">
                  <c:v>855</c:v>
                </c:pt>
                <c:pt idx="5">
                  <c:v>141</c:v>
                </c:pt>
                <c:pt idx="6">
                  <c:v>559</c:v>
                </c:pt>
                <c:pt idx="7">
                  <c:v>719</c:v>
                </c:pt>
                <c:pt idx="8">
                  <c:v>95</c:v>
                </c:pt>
                <c:pt idx="9">
                  <c:v>395</c:v>
                </c:pt>
                <c:pt idx="10">
                  <c:v>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64-493C-8B36-66BEDBFB944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Strafford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Sheet1!$G$4:$G$14</c:f>
              <c:numCache>
                <c:formatCode>@</c:formatCode>
                <c:ptCount val="1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</c:v>
                </c:pt>
                <c:pt idx="6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64-493C-8B36-66BEDBFB944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Willard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Sheet1!$H$4:$H$14</c:f>
              <c:numCache>
                <c:formatCode>@</c:formatCode>
                <c:ptCount val="11"/>
                <c:pt idx="1">
                  <c:v>0</c:v>
                </c:pt>
                <c:pt idx="2">
                  <c:v>0</c:v>
                </c:pt>
                <c:pt idx="3">
                  <c:v>48</c:v>
                </c:pt>
                <c:pt idx="4">
                  <c:v>20</c:v>
                </c:pt>
                <c:pt idx="5">
                  <c:v>0</c:v>
                </c:pt>
                <c:pt idx="6">
                  <c:v>72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64-493C-8B36-66BEDBFB944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Christian - OTO</c:v>
                </c:pt>
              </c:strCache>
            </c:strRef>
          </c:tx>
          <c:spPr>
            <a:solidFill>
              <a:srgbClr val="FF00FF"/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Sheet1!$I$4:$I$14</c:f>
              <c:numCache>
                <c:formatCode>@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64-493C-8B36-66BEDBFB944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Greene - OTO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Sheet1!$J$4:$J$14</c:f>
              <c:numCache>
                <c:formatCode>General</c:formatCode>
                <c:ptCount val="11"/>
                <c:pt idx="0">
                  <c:v>12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-2</c:v>
                </c:pt>
                <c:pt idx="7">
                  <c:v>20</c:v>
                </c:pt>
                <c:pt idx="8">
                  <c:v>114</c:v>
                </c:pt>
                <c:pt idx="9">
                  <c:v>219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64-493C-8B36-66BEDBFB944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Sheet1!$K$4:$K$14</c:f>
              <c:numCache>
                <c:formatCode>#,##0</c:formatCode>
                <c:ptCount val="11"/>
                <c:pt idx="0">
                  <c:v>214</c:v>
                </c:pt>
                <c:pt idx="1">
                  <c:v>490</c:v>
                </c:pt>
                <c:pt idx="2">
                  <c:v>216</c:v>
                </c:pt>
                <c:pt idx="3">
                  <c:v>571</c:v>
                </c:pt>
                <c:pt idx="4">
                  <c:v>897</c:v>
                </c:pt>
                <c:pt idx="5">
                  <c:v>247</c:v>
                </c:pt>
                <c:pt idx="6">
                  <c:v>665</c:v>
                </c:pt>
                <c:pt idx="7">
                  <c:v>1025</c:v>
                </c:pt>
                <c:pt idx="8">
                  <c:v>259</c:v>
                </c:pt>
                <c:pt idx="9">
                  <c:v>640</c:v>
                </c:pt>
                <c:pt idx="10">
                  <c:v>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64-493C-8B36-66BEDBFB9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533102176"/>
        <c:axId val="536867056"/>
      </c:barChart>
      <c:valAx>
        <c:axId val="536867056"/>
        <c:scaling>
          <c:orientation val="minMax"/>
          <c:max val="1000"/>
          <c:min val="-10"/>
        </c:scaling>
        <c:delete val="0"/>
        <c:axPos val="l"/>
        <c:numFmt formatCode="@" sourceLinked="1"/>
        <c:majorTickMark val="out"/>
        <c:minorTickMark val="none"/>
        <c:tickLblPos val="nextTo"/>
        <c:crossAx val="533102176"/>
        <c:crosses val="autoZero"/>
        <c:crossBetween val="between"/>
      </c:valAx>
      <c:catAx>
        <c:axId val="533102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686705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12700">
            <a:solidFill>
              <a:schemeClr val="accent3"/>
            </a:solidFill>
          </a:ln>
        </c:spPr>
      </c:dTable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>
          <a:latin typeface="Corbel" panose="020B0503020204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36354384273392"/>
          <c:y val="0.22045222564346162"/>
          <c:w val="0.78225232050075377"/>
          <c:h val="0.4380480850485156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Springfield MSA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Sheet1!$B$2:$B$21</c:f>
              <c:numCache>
                <c:formatCode>0.00</c:formatCode>
                <c:ptCount val="20"/>
                <c:pt idx="0">
                  <c:v>1.340815360692313</c:v>
                </c:pt>
                <c:pt idx="1">
                  <c:v>1.3134685229216534</c:v>
                </c:pt>
                <c:pt idx="2">
                  <c:v>1.5416628254599571</c:v>
                </c:pt>
                <c:pt idx="3">
                  <c:v>1.8645527459871132</c:v>
                </c:pt>
                <c:pt idx="4">
                  <c:v>1.9549473383991687</c:v>
                </c:pt>
                <c:pt idx="5">
                  <c:v>2.6030726347680786</c:v>
                </c:pt>
                <c:pt idx="6">
                  <c:v>2.2361518518969317</c:v>
                </c:pt>
                <c:pt idx="7">
                  <c:v>1.53</c:v>
                </c:pt>
                <c:pt idx="8">
                  <c:v>1.1000000000000001</c:v>
                </c:pt>
                <c:pt idx="9">
                  <c:v>1.33</c:v>
                </c:pt>
                <c:pt idx="10">
                  <c:v>0.81</c:v>
                </c:pt>
                <c:pt idx="11">
                  <c:v>0.96</c:v>
                </c:pt>
                <c:pt idx="12">
                  <c:v>0.91</c:v>
                </c:pt>
                <c:pt idx="13">
                  <c:v>0.79</c:v>
                </c:pt>
                <c:pt idx="14">
                  <c:v>0.91</c:v>
                </c:pt>
                <c:pt idx="15">
                  <c:v>0.54</c:v>
                </c:pt>
                <c:pt idx="16">
                  <c:v>0.75</c:v>
                </c:pt>
                <c:pt idx="17">
                  <c:v>0.99</c:v>
                </c:pt>
                <c:pt idx="18" formatCode="General">
                  <c:v>0.71</c:v>
                </c:pt>
                <c:pt idx="19" formatCode="General">
                  <c:v>1.0900000000000001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A5-4FD0-9D5C-ABE870008BC6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Greene County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schemeClr val="bg1">
                  <a:lumMod val="95000"/>
                  <a:alpha val="40000"/>
                </a:schemeClr>
              </a:outerShdw>
            </a:effectLst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Sheet1!$C$2:$C$21</c:f>
              <c:numCache>
                <c:formatCode>0.00</c:formatCode>
                <c:ptCount val="20"/>
                <c:pt idx="0">
                  <c:v>0.77570240932836132</c:v>
                </c:pt>
                <c:pt idx="1">
                  <c:v>0.84513890605813369</c:v>
                </c:pt>
                <c:pt idx="2">
                  <c:v>1.1645344109703228</c:v>
                </c:pt>
                <c:pt idx="3">
                  <c:v>1.3389449194815475</c:v>
                </c:pt>
                <c:pt idx="4">
                  <c:v>1.4173090259786847</c:v>
                </c:pt>
                <c:pt idx="5">
                  <c:v>2.0431983777028462</c:v>
                </c:pt>
                <c:pt idx="6">
                  <c:v>1.5971315563463546</c:v>
                </c:pt>
                <c:pt idx="7">
                  <c:v>1.1743745261561789</c:v>
                </c:pt>
                <c:pt idx="8">
                  <c:v>1.0236120165756206</c:v>
                </c:pt>
                <c:pt idx="9">
                  <c:v>2.1039943626451061</c:v>
                </c:pt>
                <c:pt idx="10">
                  <c:v>0.76606502653440023</c:v>
                </c:pt>
                <c:pt idx="11">
                  <c:v>1.0879125632633051</c:v>
                </c:pt>
                <c:pt idx="12">
                  <c:v>1.2266875869200868</c:v>
                </c:pt>
                <c:pt idx="13">
                  <c:v>0.4826152816430056</c:v>
                </c:pt>
                <c:pt idx="14">
                  <c:v>0.72290001402327864</c:v>
                </c:pt>
                <c:pt idx="15">
                  <c:v>0.19526491287913067</c:v>
                </c:pt>
                <c:pt idx="16">
                  <c:v>0.67948989623536193</c:v>
                </c:pt>
                <c:pt idx="17">
                  <c:v>0.72597034700968543</c:v>
                </c:pt>
                <c:pt idx="18" formatCode="General">
                  <c:v>0.69</c:v>
                </c:pt>
                <c:pt idx="19" formatCode="General">
                  <c:v>1.98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9FA5-4FD0-9D5C-ABE870008BC6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Christian County</c:v>
                </c:pt>
              </c:strCache>
            </c:strRef>
          </c:tx>
          <c:spPr>
            <a:solidFill>
              <a:srgbClr val="3399FF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Sheet1!$D$2:$D$21</c:f>
              <c:numCache>
                <c:formatCode>0.00</c:formatCode>
                <c:ptCount val="20"/>
                <c:pt idx="0">
                  <c:v>3.6032101326636456</c:v>
                </c:pt>
                <c:pt idx="1">
                  <c:v>3.3970947287066804</c:v>
                </c:pt>
                <c:pt idx="2">
                  <c:v>3.4995328293553043</c:v>
                </c:pt>
                <c:pt idx="3">
                  <c:v>4.2642593352482567</c:v>
                </c:pt>
                <c:pt idx="4">
                  <c:v>4.5385136092438962</c:v>
                </c:pt>
                <c:pt idx="5">
                  <c:v>5.3519260307803513</c:v>
                </c:pt>
                <c:pt idx="6">
                  <c:v>4.7555746140651802</c:v>
                </c:pt>
                <c:pt idx="7">
                  <c:v>3.2188519109801197</c:v>
                </c:pt>
                <c:pt idx="8">
                  <c:v>2.3914020569494752</c:v>
                </c:pt>
                <c:pt idx="9">
                  <c:v>0.50222709960622303</c:v>
                </c:pt>
                <c:pt idx="10">
                  <c:v>1.0251271774317865</c:v>
                </c:pt>
                <c:pt idx="11">
                  <c:v>1.2893873502708475</c:v>
                </c:pt>
                <c:pt idx="12">
                  <c:v>1.5604599779049915</c:v>
                </c:pt>
                <c:pt idx="13">
                  <c:v>1.1409288124698698</c:v>
                </c:pt>
                <c:pt idx="14">
                  <c:v>1.5191513284935594</c:v>
                </c:pt>
                <c:pt idx="15">
                  <c:v>1.3182447480888462</c:v>
                </c:pt>
                <c:pt idx="16">
                  <c:v>1.4092205323193916</c:v>
                </c:pt>
                <c:pt idx="17">
                  <c:v>1.9180746607925385</c:v>
                </c:pt>
                <c:pt idx="18" formatCode="General">
                  <c:v>1.78</c:v>
                </c:pt>
                <c:pt idx="19" formatCode="General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A5-4FD0-9D5C-ABE870008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771104"/>
        <c:axId val="4709939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bg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</c:v>
                      </c:pt>
                      <c:pt idx="18">
                        <c:v>2019</c:v>
                      </c:pt>
                      <c:pt idx="19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</c:v>
                      </c:pt>
                      <c:pt idx="18">
                        <c:v>2019</c:v>
                      </c:pt>
                      <c:pt idx="19">
                        <c:v>2020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9FA5-4FD0-9D5C-ABE870008BC6}"/>
                  </c:ext>
                </c:extLst>
              </c15:ser>
            </c15:filteredBarSeries>
          </c:ext>
        </c:extLst>
      </c:barChart>
      <c:valAx>
        <c:axId val="47099390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520771104"/>
        <c:crosses val="max"/>
        <c:crossBetween val="between"/>
      </c:valAx>
      <c:catAx>
        <c:axId val="52077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47099390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22225">
            <a:solidFill>
              <a:schemeClr val="bg1">
                <a:lumMod val="7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solidFill>
          <a:schemeClr val="tx1">
            <a:lumMod val="50000"/>
            <a:lumOff val="50000"/>
            <a:alpha val="56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1947690212192864E-2"/>
          <c:y val="0.35157321487438759"/>
          <c:w val="0.1315573308438486"/>
          <c:h val="0.12724044402521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  <a:alpha val="47000"/>
      </a:schemeClr>
    </a:solidFill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36354384273392"/>
          <c:y val="0.22045222564346162"/>
          <c:w val="0.78225232050075377"/>
          <c:h val="0.4380480850485156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Springfield MSA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Sheet1!$B$2:$B$21</c:f>
              <c:numCache>
                <c:formatCode>0.00</c:formatCode>
                <c:ptCount val="20"/>
                <c:pt idx="0">
                  <c:v>0.76749674814452951</c:v>
                </c:pt>
                <c:pt idx="1">
                  <c:v>-0.46727061393517788</c:v>
                </c:pt>
                <c:pt idx="2">
                  <c:v>1.6108493195702054</c:v>
                </c:pt>
                <c:pt idx="3">
                  <c:v>1.6124561079282944</c:v>
                </c:pt>
                <c:pt idx="4">
                  <c:v>3.4761060337380076</c:v>
                </c:pt>
                <c:pt idx="5">
                  <c:v>3.3104471053498847</c:v>
                </c:pt>
                <c:pt idx="6">
                  <c:v>1.486014450759489</c:v>
                </c:pt>
                <c:pt idx="7">
                  <c:v>0.65223541245376726</c:v>
                </c:pt>
                <c:pt idx="8">
                  <c:v>-4.5532382226339863</c:v>
                </c:pt>
                <c:pt idx="9">
                  <c:v>-2.0149526390699042</c:v>
                </c:pt>
                <c:pt idx="10">
                  <c:v>1.4236103381491954</c:v>
                </c:pt>
                <c:pt idx="11">
                  <c:v>2.1356218654316788</c:v>
                </c:pt>
                <c:pt idx="12">
                  <c:v>1.2233122374203531</c:v>
                </c:pt>
                <c:pt idx="13">
                  <c:v>2.3735344539331567</c:v>
                </c:pt>
                <c:pt idx="14">
                  <c:v>2.4631512367601087</c:v>
                </c:pt>
                <c:pt idx="15">
                  <c:v>1.4612870255118047</c:v>
                </c:pt>
                <c:pt idx="16">
                  <c:v>1.6751279161388775</c:v>
                </c:pt>
                <c:pt idx="17">
                  <c:v>1.4900849024676159</c:v>
                </c:pt>
                <c:pt idx="18" formatCode="General">
                  <c:v>1.05</c:v>
                </c:pt>
                <c:pt idx="19" formatCode="General">
                  <c:v>-2.52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A5-4FD0-9D5C-ABE870008BC6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Greene County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schemeClr val="bg1">
                  <a:lumMod val="95000"/>
                  <a:alpha val="40000"/>
                </a:schemeClr>
              </a:outerShdw>
            </a:effectLst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Sheet1!$C$2:$C$21</c:f>
              <c:numCache>
                <c:formatCode>0.00</c:formatCode>
                <c:ptCount val="20"/>
                <c:pt idx="0">
                  <c:v>0.78719551871445947</c:v>
                </c:pt>
                <c:pt idx="1">
                  <c:v>-0.73964393232328196</c:v>
                </c:pt>
                <c:pt idx="2">
                  <c:v>1.4789992011141984</c:v>
                </c:pt>
                <c:pt idx="3">
                  <c:v>1.4567469468228147</c:v>
                </c:pt>
                <c:pt idx="4">
                  <c:v>2.9932019501476343</c:v>
                </c:pt>
                <c:pt idx="5">
                  <c:v>3.5089239877591023</c:v>
                </c:pt>
                <c:pt idx="6">
                  <c:v>1.4653595444825187</c:v>
                </c:pt>
                <c:pt idx="7">
                  <c:v>0.76494823109689125</c:v>
                </c:pt>
                <c:pt idx="8">
                  <c:v>-4.0332132147267092</c:v>
                </c:pt>
                <c:pt idx="9">
                  <c:v>-1.9103262653449748</c:v>
                </c:pt>
                <c:pt idx="10">
                  <c:v>1.6758131441574085</c:v>
                </c:pt>
                <c:pt idx="11">
                  <c:v>2.1543666570127167</c:v>
                </c:pt>
                <c:pt idx="12">
                  <c:v>0.97940037500724897</c:v>
                </c:pt>
                <c:pt idx="13">
                  <c:v>2.3060676250821546</c:v>
                </c:pt>
                <c:pt idx="14">
                  <c:v>2.4293492836694091</c:v>
                </c:pt>
                <c:pt idx="15">
                  <c:v>1.4674899224239768</c:v>
                </c:pt>
                <c:pt idx="16">
                  <c:v>1.4888739528073165</c:v>
                </c:pt>
                <c:pt idx="17">
                  <c:v>1.2376047351833346</c:v>
                </c:pt>
                <c:pt idx="18" formatCode="General">
                  <c:v>1.0900000000000001</c:v>
                </c:pt>
                <c:pt idx="19" formatCode="General">
                  <c:v>-2.99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9FA5-4FD0-9D5C-ABE870008BC6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Christian County</c:v>
                </c:pt>
              </c:strCache>
            </c:strRef>
          </c:tx>
          <c:spPr>
            <a:solidFill>
              <a:srgbClr val="3399FF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Sheet1!$D$2:$D$21</c:f>
              <c:numCache>
                <c:formatCode>0.0</c:formatCode>
                <c:ptCount val="20"/>
                <c:pt idx="0">
                  <c:v>2.521808088818398</c:v>
                </c:pt>
                <c:pt idx="1">
                  <c:v>0.51051980198019808</c:v>
                </c:pt>
                <c:pt idx="2">
                  <c:v>1.1389872248730182</c:v>
                </c:pt>
                <c:pt idx="3">
                  <c:v>3.4393547405265559</c:v>
                </c:pt>
                <c:pt idx="4">
                  <c:v>7.1796380756215967</c:v>
                </c:pt>
                <c:pt idx="5">
                  <c:v>4.0905971173644478</c:v>
                </c:pt>
                <c:pt idx="6">
                  <c:v>3.8968745878939735</c:v>
                </c:pt>
                <c:pt idx="7">
                  <c:v>0.71714158786571047</c:v>
                </c:pt>
                <c:pt idx="8">
                  <c:v>-5.7781978575929429</c:v>
                </c:pt>
                <c:pt idx="9">
                  <c:v>-2.1266635457767675</c:v>
                </c:pt>
                <c:pt idx="10">
                  <c:v>-0.53980184489238137</c:v>
                </c:pt>
                <c:pt idx="11">
                  <c:v>2.9884583676834295</c:v>
                </c:pt>
                <c:pt idx="12">
                  <c:v>2.5748782602895073</c:v>
                </c:pt>
                <c:pt idx="13">
                  <c:v>4.3051310398647331</c:v>
                </c:pt>
                <c:pt idx="14">
                  <c:v>4.3269530519359067</c:v>
                </c:pt>
                <c:pt idx="15">
                  <c:v>1.2669575091137273</c:v>
                </c:pt>
                <c:pt idx="16">
                  <c:v>1.6937149601652404</c:v>
                </c:pt>
                <c:pt idx="17">
                  <c:v>1.6074744661095635</c:v>
                </c:pt>
                <c:pt idx="18" formatCode="General">
                  <c:v>1.1100000000000001</c:v>
                </c:pt>
                <c:pt idx="19" formatCode="General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A5-4FD0-9D5C-ABE870008BC6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Daily VMT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7">
                  <c:v>-1.17</c:v>
                </c:pt>
                <c:pt idx="8">
                  <c:v>0.5</c:v>
                </c:pt>
                <c:pt idx="9">
                  <c:v>2.5</c:v>
                </c:pt>
                <c:pt idx="10">
                  <c:v>-3.3</c:v>
                </c:pt>
                <c:pt idx="11">
                  <c:v>-0.33</c:v>
                </c:pt>
                <c:pt idx="12">
                  <c:v>0.82</c:v>
                </c:pt>
                <c:pt idx="13">
                  <c:v>2.14</c:v>
                </c:pt>
                <c:pt idx="14">
                  <c:v>3.49</c:v>
                </c:pt>
                <c:pt idx="15">
                  <c:v>3.26</c:v>
                </c:pt>
                <c:pt idx="16">
                  <c:v>2.37</c:v>
                </c:pt>
                <c:pt idx="17">
                  <c:v>-0.59</c:v>
                </c:pt>
                <c:pt idx="18">
                  <c:v>5.48</c:v>
                </c:pt>
                <c:pt idx="19">
                  <c:v>-8.7100000000000009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70-4E6D-B398-AD0BD4613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771104"/>
        <c:axId val="4709939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bg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</c:v>
                      </c:pt>
                      <c:pt idx="18">
                        <c:v>2019</c:v>
                      </c:pt>
                      <c:pt idx="19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</c:v>
                      </c:pt>
                      <c:pt idx="18">
                        <c:v>2019</c:v>
                      </c:pt>
                      <c:pt idx="19">
                        <c:v>2020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9FA5-4FD0-9D5C-ABE870008BC6}"/>
                  </c:ext>
                </c:extLst>
              </c15:ser>
            </c15:filteredBarSeries>
          </c:ext>
        </c:extLst>
      </c:barChart>
      <c:valAx>
        <c:axId val="47099390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520771104"/>
        <c:crosses val="max"/>
        <c:crossBetween val="between"/>
      </c:valAx>
      <c:catAx>
        <c:axId val="52077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47099390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22225">
            <a:solidFill>
              <a:schemeClr val="bg1">
                <a:lumMod val="7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solidFill>
          <a:schemeClr val="tx1">
            <a:lumMod val="50000"/>
            <a:lumOff val="50000"/>
            <a:alpha val="56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1947690212192864E-2"/>
          <c:y val="0.35157321487438759"/>
          <c:w val="0.1315573308438486"/>
          <c:h val="0.169653925366947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  <a:alpha val="47000"/>
      </a:schemeClr>
    </a:solidFill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OTO Area 2021 Total Residential Units Permitted</a:t>
            </a:r>
          </a:p>
        </c:rich>
      </c:tx>
      <c:layout>
        <c:manualLayout>
          <c:xMode val="edge"/>
          <c:yMode val="edge"/>
          <c:x val="0.3055441602220305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416370115653725"/>
          <c:y val="0.10605426823050348"/>
          <c:w val="0.80583629884346275"/>
          <c:h val="0.49858261520422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Battlefield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numRef>
              <c:f>Sheet1!$A$5:$A$15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Sheet1!$B$5:$B$15</c:f>
              <c:numCache>
                <c:formatCode>General</c:formatCode>
                <c:ptCount val="11"/>
                <c:pt idx="1">
                  <c:v>40</c:v>
                </c:pt>
                <c:pt idx="2">
                  <c:v>29</c:v>
                </c:pt>
                <c:pt idx="3">
                  <c:v>36</c:v>
                </c:pt>
                <c:pt idx="4">
                  <c:v>47</c:v>
                </c:pt>
                <c:pt idx="5">
                  <c:v>53</c:v>
                </c:pt>
                <c:pt idx="6">
                  <c:v>36</c:v>
                </c:pt>
                <c:pt idx="7">
                  <c:v>106</c:v>
                </c:pt>
                <c:pt idx="8">
                  <c:v>14</c:v>
                </c:pt>
                <c:pt idx="9">
                  <c:v>30</c:v>
                </c:pt>
                <c:pt idx="1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3C-4499-AF71-78A56692F3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Nixa</c:v>
                </c:pt>
              </c:strCache>
            </c:strRef>
          </c:tx>
          <c:spPr>
            <a:solidFill>
              <a:srgbClr val="FF3300"/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cat>
            <c:numRef>
              <c:f>Sheet1!$A$5:$A$15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Sheet1!$C$5:$C$15</c:f>
              <c:numCache>
                <c:formatCode>General</c:formatCode>
                <c:ptCount val="11"/>
                <c:pt idx="0">
                  <c:v>99</c:v>
                </c:pt>
                <c:pt idx="1">
                  <c:v>72</c:v>
                </c:pt>
                <c:pt idx="2">
                  <c:v>128</c:v>
                </c:pt>
                <c:pt idx="3">
                  <c:v>119</c:v>
                </c:pt>
                <c:pt idx="4">
                  <c:v>103</c:v>
                </c:pt>
                <c:pt idx="5">
                  <c:v>126</c:v>
                </c:pt>
                <c:pt idx="6">
                  <c:v>215</c:v>
                </c:pt>
                <c:pt idx="7">
                  <c:v>289</c:v>
                </c:pt>
                <c:pt idx="8">
                  <c:v>298</c:v>
                </c:pt>
                <c:pt idx="9">
                  <c:v>212</c:v>
                </c:pt>
                <c:pt idx="10">
                  <c:v>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3C-4499-AF71-78A56692F3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Ozark </c:v>
                </c:pt>
              </c:strCache>
            </c:strRef>
          </c:tx>
          <c:spPr>
            <a:solidFill>
              <a:srgbClr val="0099FF"/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numRef>
              <c:f>Sheet1!$A$5:$A$15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Sheet1!$D$5:$D$15</c:f>
              <c:numCache>
                <c:formatCode>General</c:formatCode>
                <c:ptCount val="11"/>
                <c:pt idx="0">
                  <c:v>53</c:v>
                </c:pt>
                <c:pt idx="1">
                  <c:v>53</c:v>
                </c:pt>
                <c:pt idx="2">
                  <c:v>69</c:v>
                </c:pt>
                <c:pt idx="3">
                  <c:v>70</c:v>
                </c:pt>
                <c:pt idx="4">
                  <c:v>112</c:v>
                </c:pt>
                <c:pt idx="5">
                  <c:v>205</c:v>
                </c:pt>
                <c:pt idx="6">
                  <c:v>112</c:v>
                </c:pt>
                <c:pt idx="7">
                  <c:v>214</c:v>
                </c:pt>
                <c:pt idx="8">
                  <c:v>171</c:v>
                </c:pt>
                <c:pt idx="9">
                  <c:v>127</c:v>
                </c:pt>
                <c:pt idx="10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3C-4499-AF71-78A56692F3D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Republic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cat>
            <c:numRef>
              <c:f>Sheet1!$A$5:$A$15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Sheet1!$E$5:$E$15</c:f>
              <c:numCache>
                <c:formatCode>General</c:formatCode>
                <c:ptCount val="11"/>
                <c:pt idx="0">
                  <c:v>99</c:v>
                </c:pt>
                <c:pt idx="1">
                  <c:v>54</c:v>
                </c:pt>
                <c:pt idx="2">
                  <c:v>67</c:v>
                </c:pt>
                <c:pt idx="3">
                  <c:v>143</c:v>
                </c:pt>
                <c:pt idx="4">
                  <c:v>111</c:v>
                </c:pt>
                <c:pt idx="5">
                  <c:v>113</c:v>
                </c:pt>
                <c:pt idx="6">
                  <c:v>114</c:v>
                </c:pt>
                <c:pt idx="7">
                  <c:v>133</c:v>
                </c:pt>
                <c:pt idx="8">
                  <c:v>149</c:v>
                </c:pt>
                <c:pt idx="9">
                  <c:v>160</c:v>
                </c:pt>
                <c:pt idx="10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3C-4499-AF71-78A56692F3D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Springfield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glow rad="50800">
                <a:schemeClr val="accent2">
                  <a:lumMod val="20000"/>
                  <a:lumOff val="80000"/>
                  <a:alpha val="60000"/>
                </a:schemeClr>
              </a:glow>
            </a:effectLst>
          </c:spPr>
          <c:invertIfNegative val="0"/>
          <c:cat>
            <c:numRef>
              <c:f>Sheet1!$A$5:$A$15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Sheet1!$F$5:$F$15</c:f>
              <c:numCache>
                <c:formatCode>General</c:formatCode>
                <c:ptCount val="11"/>
                <c:pt idx="0">
                  <c:v>200</c:v>
                </c:pt>
                <c:pt idx="1">
                  <c:v>481</c:v>
                </c:pt>
                <c:pt idx="2">
                  <c:v>245</c:v>
                </c:pt>
                <c:pt idx="3">
                  <c:v>504</c:v>
                </c:pt>
                <c:pt idx="4">
                  <c:v>854</c:v>
                </c:pt>
                <c:pt idx="5">
                  <c:v>136</c:v>
                </c:pt>
                <c:pt idx="6">
                  <c:v>570</c:v>
                </c:pt>
                <c:pt idx="7">
                  <c:v>731</c:v>
                </c:pt>
                <c:pt idx="8">
                  <c:v>122</c:v>
                </c:pt>
                <c:pt idx="9">
                  <c:v>433</c:v>
                </c:pt>
                <c:pt idx="10">
                  <c:v>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3C-4499-AF71-78A56692F3D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Strafford</c:v>
                </c:pt>
              </c:strCache>
            </c:strRef>
          </c:tx>
          <c:spPr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cat>
            <c:numRef>
              <c:f>Sheet1!$A$5:$A$15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Sheet1!$G$5:$G$15</c:f>
              <c:numCache>
                <c:formatCode>General</c:formatCode>
                <c:ptCount val="11"/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27</c:v>
                </c:pt>
                <c:pt idx="6">
                  <c:v>24</c:v>
                </c:pt>
                <c:pt idx="7">
                  <c:v>8</c:v>
                </c:pt>
                <c:pt idx="8">
                  <c:v>15</c:v>
                </c:pt>
                <c:pt idx="9">
                  <c:v>20</c:v>
                </c:pt>
                <c:pt idx="1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3C-4499-AF71-78A56692F3D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Willard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Sheet1!$A$5:$A$15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Sheet1!$H$5:$H$15</c:f>
              <c:numCache>
                <c:formatCode>General</c:formatCode>
                <c:ptCount val="11"/>
                <c:pt idx="1">
                  <c:v>13</c:v>
                </c:pt>
                <c:pt idx="2">
                  <c:v>7</c:v>
                </c:pt>
                <c:pt idx="3">
                  <c:v>59</c:v>
                </c:pt>
                <c:pt idx="4">
                  <c:v>26</c:v>
                </c:pt>
                <c:pt idx="5">
                  <c:v>14</c:v>
                </c:pt>
                <c:pt idx="6">
                  <c:v>80</c:v>
                </c:pt>
                <c:pt idx="7">
                  <c:v>25</c:v>
                </c:pt>
                <c:pt idx="8">
                  <c:v>17</c:v>
                </c:pt>
                <c:pt idx="9">
                  <c:v>28</c:v>
                </c:pt>
                <c:pt idx="1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3C-4499-AF71-78A56692F3D1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Christian - OTO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numRef>
              <c:f>Sheet1!$A$5:$A$15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Sheet1!$I$5:$I$15</c:f>
              <c:numCache>
                <c:formatCode>General</c:formatCode>
                <c:ptCount val="11"/>
                <c:pt idx="0">
                  <c:v>37</c:v>
                </c:pt>
                <c:pt idx="1">
                  <c:v>7</c:v>
                </c:pt>
                <c:pt idx="2">
                  <c:v>56</c:v>
                </c:pt>
                <c:pt idx="3">
                  <c:v>70</c:v>
                </c:pt>
                <c:pt idx="4">
                  <c:v>106</c:v>
                </c:pt>
                <c:pt idx="5">
                  <c:v>76</c:v>
                </c:pt>
                <c:pt idx="6">
                  <c:v>83</c:v>
                </c:pt>
                <c:pt idx="7">
                  <c:v>79</c:v>
                </c:pt>
                <c:pt idx="8">
                  <c:v>56</c:v>
                </c:pt>
                <c:pt idx="9">
                  <c:v>68</c:v>
                </c:pt>
                <c:pt idx="1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23C-4499-AF71-78A56692F3D1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Greene - OTO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cat>
            <c:numRef>
              <c:f>Sheet1!$A$5:$A$15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Sheet1!$J$5:$J$15</c:f>
              <c:numCache>
                <c:formatCode>General</c:formatCode>
                <c:ptCount val="11"/>
                <c:pt idx="0">
                  <c:v>210</c:v>
                </c:pt>
                <c:pt idx="1">
                  <c:v>270</c:v>
                </c:pt>
                <c:pt idx="2">
                  <c:v>321</c:v>
                </c:pt>
                <c:pt idx="3">
                  <c:v>266</c:v>
                </c:pt>
                <c:pt idx="4">
                  <c:v>266</c:v>
                </c:pt>
                <c:pt idx="5">
                  <c:v>301</c:v>
                </c:pt>
                <c:pt idx="6">
                  <c:v>247</c:v>
                </c:pt>
                <c:pt idx="7">
                  <c:v>341</c:v>
                </c:pt>
                <c:pt idx="8">
                  <c:v>381</c:v>
                </c:pt>
                <c:pt idx="9">
                  <c:v>695</c:v>
                </c:pt>
                <c:pt idx="10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3C-4499-AF71-78A56692F3D1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glow rad="63500">
                <a:schemeClr val="accent5">
                  <a:lumMod val="20000"/>
                  <a:lumOff val="80000"/>
                  <a:alpha val="40000"/>
                </a:schemeClr>
              </a:glow>
            </a:effectLst>
          </c:spPr>
          <c:invertIfNegative val="0"/>
          <c:cat>
            <c:numRef>
              <c:f>Sheet1!$A$5:$A$15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Sheet1!$K$5:$K$15</c:f>
              <c:numCache>
                <c:formatCode>#,##0</c:formatCode>
                <c:ptCount val="11"/>
                <c:pt idx="0">
                  <c:v>698</c:v>
                </c:pt>
                <c:pt idx="1">
                  <c:v>990</c:v>
                </c:pt>
                <c:pt idx="2">
                  <c:v>925</c:v>
                </c:pt>
                <c:pt idx="3">
                  <c:v>1269</c:v>
                </c:pt>
                <c:pt idx="4">
                  <c:v>1627</c:v>
                </c:pt>
                <c:pt idx="5">
                  <c:v>1051</c:v>
                </c:pt>
                <c:pt idx="6">
                  <c:v>1481</c:v>
                </c:pt>
                <c:pt idx="7">
                  <c:v>1926</c:v>
                </c:pt>
                <c:pt idx="8">
                  <c:v>1223</c:v>
                </c:pt>
                <c:pt idx="9">
                  <c:v>1773</c:v>
                </c:pt>
                <c:pt idx="10">
                  <c:v>1826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3C-4499-AF71-78A56692F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914152"/>
        <c:axId val="343914544"/>
      </c:barChart>
      <c:catAx>
        <c:axId val="343914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3914544"/>
        <c:crosses val="autoZero"/>
        <c:auto val="1"/>
        <c:lblAlgn val="ctr"/>
        <c:lblOffset val="100"/>
        <c:noMultiLvlLbl val="0"/>
      </c:catAx>
      <c:valAx>
        <c:axId val="343914544"/>
        <c:scaling>
          <c:orientation val="minMax"/>
          <c:max val="19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Units</a:t>
                </a:r>
              </a:p>
              <a:p>
                <a:pPr>
                  <a:defRPr/>
                </a:pPr>
                <a:r>
                  <a:rPr lang="en-US"/>
                  <a:t>Permitted</a:t>
                </a:r>
              </a:p>
            </c:rich>
          </c:tx>
          <c:layout>
            <c:manualLayout>
              <c:xMode val="edge"/>
              <c:yMode val="edge"/>
              <c:x val="4.2526047203912398E-3"/>
              <c:y val="0.3456428839192676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43914152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n-US" sz="1600" dirty="0"/>
              <a:t>Springfield MSA Population</a:t>
            </a:r>
          </a:p>
          <a:p>
            <a:pPr algn="ctr" rtl="0">
              <a:defRPr/>
            </a:pPr>
            <a:r>
              <a:rPr lang="en-US" sz="1600" dirty="0"/>
              <a:t>(Greene, Christian, Webster, Polk and Dallas Counties)</a:t>
            </a:r>
          </a:p>
          <a:p>
            <a:pPr algn="ctr" rtl="0">
              <a:defRPr/>
            </a:pPr>
            <a:r>
              <a:rPr lang="en-US" sz="1200" dirty="0"/>
              <a:t>Source: U.S. Census Bureau Population Estimates Program &amp; 2020 Decennial Census</a:t>
            </a:r>
          </a:p>
        </c:rich>
      </c:tx>
      <c:layout>
        <c:manualLayout>
          <c:xMode val="edge"/>
          <c:yMode val="edge"/>
          <c:x val="0.24391561146599799"/>
          <c:y val="5.8002123878309671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47361353304442"/>
          <c:y val="0.19215404108969136"/>
          <c:w val="0.86302469649365066"/>
          <c:h val="0.693577548496093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  <a:tileRect/>
            </a:gradFill>
          </c:spPr>
          <c:invertIfNegative val="0"/>
          <c:trendline>
            <c:spPr>
              <a:ln w="34925">
                <a:solidFill>
                  <a:schemeClr val="accent2">
                    <a:lumMod val="75000"/>
                  </a:schemeClr>
                </a:solidFill>
                <a:tailEnd type="triangle" w="med" len="lg"/>
              </a:ln>
              <a:effectLst>
                <a:outerShdw blurRad="38100" dist="38100" dir="2700000" algn="tl" rotWithShape="0">
                  <a:schemeClr val="accent2">
                    <a:lumMod val="60000"/>
                    <a:lumOff val="40000"/>
                    <a:alpha val="40000"/>
                  </a:schemeClr>
                </a:outerShdw>
              </a:effectLst>
            </c:spPr>
            <c:trendlineType val="movingAvg"/>
            <c:period val="2"/>
            <c:dispRSqr val="0"/>
            <c:dispEq val="0"/>
          </c:trendline>
          <c:cat>
            <c:numRef>
              <c:f>Sheet1!$A$4:$A$13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Sheet1!$B$4:$B$13</c:f>
              <c:numCache>
                <c:formatCode>General</c:formatCode>
                <c:ptCount val="10"/>
                <c:pt idx="0">
                  <c:v>440317</c:v>
                </c:pt>
                <c:pt idx="1">
                  <c:v>444617</c:v>
                </c:pt>
                <c:pt idx="2">
                  <c:v>448744</c:v>
                </c:pt>
                <c:pt idx="3">
                  <c:v>452297</c:v>
                </c:pt>
                <c:pt idx="4">
                  <c:v>456456</c:v>
                </c:pt>
                <c:pt idx="5">
                  <c:v>458930</c:v>
                </c:pt>
                <c:pt idx="6">
                  <c:v>462369</c:v>
                </c:pt>
                <c:pt idx="7">
                  <c:v>466978</c:v>
                </c:pt>
                <c:pt idx="8">
                  <c:v>470300</c:v>
                </c:pt>
                <c:pt idx="9">
                  <c:v>475432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1-44CA-88E3-EAD45BB91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3916504"/>
        <c:axId val="343916896"/>
      </c:barChart>
      <c:catAx>
        <c:axId val="343916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3916896"/>
        <c:crosses val="autoZero"/>
        <c:auto val="1"/>
        <c:lblAlgn val="ctr"/>
        <c:lblOffset val="100"/>
        <c:noMultiLvlLbl val="0"/>
      </c:catAx>
      <c:valAx>
        <c:axId val="343916896"/>
        <c:scaling>
          <c:orientation val="minMax"/>
          <c:max val="480000"/>
          <c:min val="41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 dirty="0"/>
                  <a:t>Population</a:t>
                </a:r>
              </a:p>
            </c:rich>
          </c:tx>
          <c:layout>
            <c:manualLayout>
              <c:xMode val="edge"/>
              <c:yMode val="edge"/>
              <c:x val="4.0001552885836848E-3"/>
              <c:y val="0.1150727221822035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391650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Year-over-Year Population Percent Change </a:t>
            </a:r>
          </a:p>
          <a:p>
            <a:pPr>
              <a:defRPr/>
            </a:pPr>
            <a:r>
              <a:rPr lang="en-US" dirty="0"/>
              <a:t>Springfield MSA</a:t>
            </a:r>
          </a:p>
          <a:p>
            <a:pPr>
              <a:defRPr/>
            </a:pPr>
            <a:r>
              <a:rPr lang="en-US" sz="1200" dirty="0"/>
              <a:t>Source:  US Census Bureau</a:t>
            </a:r>
            <a:r>
              <a:rPr lang="en-US" sz="1200" baseline="0" dirty="0"/>
              <a:t> Population Estimates Program &amp; 2020 Decennial Census</a:t>
            </a:r>
            <a:endParaRPr lang="en-US" sz="1200" dirty="0"/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25717400730610429"/>
          <c:y val="3.7441444153656669E-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change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</c:spPr>
          <c:invertIfNegative val="0"/>
          <c:cat>
            <c:numRef>
              <c:f>Sheet1!$A$4:$A$13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Sheet1!$B$4:$B$13</c:f>
              <c:numCache>
                <c:formatCode>General</c:formatCode>
                <c:ptCount val="10"/>
                <c:pt idx="0">
                  <c:v>0.81</c:v>
                </c:pt>
                <c:pt idx="1">
                  <c:v>0.96</c:v>
                </c:pt>
                <c:pt idx="2">
                  <c:v>0.91</c:v>
                </c:pt>
                <c:pt idx="3">
                  <c:v>0.79</c:v>
                </c:pt>
                <c:pt idx="4">
                  <c:v>0.91</c:v>
                </c:pt>
                <c:pt idx="5" formatCode="0.00">
                  <c:v>0.54</c:v>
                </c:pt>
                <c:pt idx="6" formatCode="0.00">
                  <c:v>0.75</c:v>
                </c:pt>
                <c:pt idx="7" formatCode="0.00">
                  <c:v>0.99</c:v>
                </c:pt>
                <c:pt idx="8">
                  <c:v>0.71</c:v>
                </c:pt>
                <c:pt idx="9" formatCode="0.00">
                  <c:v>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6-4023-AB7C-4554DFA80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"/>
        <c:axId val="344207032"/>
        <c:axId val="344207816"/>
      </c:barChart>
      <c:catAx>
        <c:axId val="344207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4207816"/>
        <c:crosses val="autoZero"/>
        <c:auto val="1"/>
        <c:lblAlgn val="ctr"/>
        <c:lblOffset val="100"/>
        <c:noMultiLvlLbl val="0"/>
      </c:catAx>
      <c:valAx>
        <c:axId val="344207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Percent</a:t>
                </a:r>
                <a:r>
                  <a:rPr lang="en-US" sz="1400" baseline="0" dirty="0"/>
                  <a:t> </a:t>
                </a:r>
                <a:r>
                  <a:rPr lang="en-US" sz="1400" dirty="0"/>
                  <a:t>Change</a:t>
                </a:r>
              </a:p>
            </c:rich>
          </c:tx>
          <c:layout>
            <c:manualLayout>
              <c:xMode val="edge"/>
              <c:yMode val="edge"/>
              <c:x val="9.0597227978081668E-4"/>
              <c:y val="0.41956452238749303"/>
            </c:manualLayout>
          </c:layout>
          <c:overlay val="0"/>
        </c:title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42070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Population Increase</a:t>
            </a:r>
          </a:p>
          <a:p>
            <a:pPr>
              <a:defRPr/>
            </a:pPr>
            <a:r>
              <a:rPr lang="en-US"/>
              <a:t>Springfield MSA Counties  1990-2020</a:t>
            </a:r>
          </a:p>
          <a:p>
            <a:pPr>
              <a:defRPr/>
            </a:pPr>
            <a:r>
              <a:rPr lang="en-US"/>
              <a:t>Source: Missouri Census Data Center  &amp; 2020 Decennial Census</a:t>
            </a:r>
          </a:p>
        </c:rich>
      </c:tx>
      <c:layout>
        <c:manualLayout>
          <c:xMode val="edge"/>
          <c:yMode val="edge"/>
          <c:x val="0.31727399146435492"/>
          <c:y val="2.102384151785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426395667687639"/>
          <c:y val="0.12930204307494675"/>
          <c:w val="0.78436614268213867"/>
          <c:h val="0.60716718860071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Greene County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207949</c:v>
                </c:pt>
                <c:pt idx="1">
                  <c:v>240391</c:v>
                </c:pt>
                <c:pt idx="2">
                  <c:v>275174</c:v>
                </c:pt>
                <c:pt idx="3">
                  <c:v>298915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8-4B26-B375-3BA50C1FDD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Christian County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#,##0</c:formatCode>
                <c:ptCount val="4"/>
                <c:pt idx="0">
                  <c:v>32644</c:v>
                </c:pt>
                <c:pt idx="1">
                  <c:v>54285</c:v>
                </c:pt>
                <c:pt idx="2">
                  <c:v>77422</c:v>
                </c:pt>
                <c:pt idx="3">
                  <c:v>88842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78-4B26-B375-3BA50C1FDD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Dallas County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#,##0</c:formatCode>
                <c:ptCount val="4"/>
                <c:pt idx="0">
                  <c:v>12646</c:v>
                </c:pt>
                <c:pt idx="1">
                  <c:v>15661</c:v>
                </c:pt>
                <c:pt idx="2">
                  <c:v>16777</c:v>
                </c:pt>
                <c:pt idx="3">
                  <c:v>17071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C78-4B26-B375-3BA50C1FDD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Polk County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Sheet1!$E$2:$E$5</c:f>
              <c:numCache>
                <c:formatCode>#,##0</c:formatCode>
                <c:ptCount val="4"/>
                <c:pt idx="0">
                  <c:v>21826</c:v>
                </c:pt>
                <c:pt idx="1">
                  <c:v>26992</c:v>
                </c:pt>
                <c:pt idx="2">
                  <c:v>31137</c:v>
                </c:pt>
                <c:pt idx="3">
                  <c:v>31519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78-4B26-B375-3BA50C1FDD6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Webster County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Sheet1!$F$2:$F$5</c:f>
              <c:numCache>
                <c:formatCode>#,##0</c:formatCode>
                <c:ptCount val="4"/>
                <c:pt idx="0">
                  <c:v>23753</c:v>
                </c:pt>
                <c:pt idx="1">
                  <c:v>31045</c:v>
                </c:pt>
                <c:pt idx="2">
                  <c:v>36202</c:v>
                </c:pt>
                <c:pt idx="3">
                  <c:v>39085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4-4690-80BD-75BFEB48F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44208600"/>
        <c:axId val="344208992"/>
      </c:barChart>
      <c:catAx>
        <c:axId val="344208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208992"/>
        <c:crosses val="autoZero"/>
        <c:auto val="1"/>
        <c:lblAlgn val="ctr"/>
        <c:lblOffset val="100"/>
        <c:noMultiLvlLbl val="0"/>
      </c:catAx>
      <c:valAx>
        <c:axId val="34420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Population</a:t>
                </a:r>
              </a:p>
            </c:rich>
          </c:tx>
          <c:layout>
            <c:manualLayout>
              <c:xMode val="edge"/>
              <c:yMode val="edge"/>
              <c:x val="3.3491814092312257E-2"/>
              <c:y val="0.42322729054486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208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sz="1800" dirty="0"/>
              <a:t>Population Growth for Cities in the OTO Area</a:t>
            </a:r>
          </a:p>
          <a:p>
            <a:pPr>
              <a:defRPr sz="1800"/>
            </a:pPr>
            <a:r>
              <a:rPr lang="en-US" sz="1800" dirty="0"/>
              <a:t>From 1990 to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Battlefield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1526</c:v>
                </c:pt>
                <c:pt idx="1">
                  <c:v>2385</c:v>
                </c:pt>
                <c:pt idx="2">
                  <c:v>5590</c:v>
                </c:pt>
                <c:pt idx="3">
                  <c:v>5990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EE-4D51-BED3-43494982AE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Nixa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#,##0</c:formatCode>
                <c:ptCount val="4"/>
                <c:pt idx="0">
                  <c:v>4707</c:v>
                </c:pt>
                <c:pt idx="1">
                  <c:v>12124</c:v>
                </c:pt>
                <c:pt idx="2">
                  <c:v>19022</c:v>
                </c:pt>
                <c:pt idx="3">
                  <c:v>23257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EE-4D51-BED3-43494982AE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Ozark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#,##0</c:formatCode>
                <c:ptCount val="4"/>
                <c:pt idx="0">
                  <c:v>4243</c:v>
                </c:pt>
                <c:pt idx="1">
                  <c:v>9665</c:v>
                </c:pt>
                <c:pt idx="2">
                  <c:v>17820</c:v>
                </c:pt>
                <c:pt idx="3">
                  <c:v>21284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EE-4D51-BED3-43494982AEC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Republic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Sheet1!$E$2:$E$5</c:f>
              <c:numCache>
                <c:formatCode>#,##0</c:formatCode>
                <c:ptCount val="4"/>
                <c:pt idx="0">
                  <c:v>6292</c:v>
                </c:pt>
                <c:pt idx="1">
                  <c:v>8438</c:v>
                </c:pt>
                <c:pt idx="2">
                  <c:v>14751</c:v>
                </c:pt>
                <c:pt idx="3">
                  <c:v>18750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EE-4D51-BED3-43494982AEC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Springfield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Sheet1!$F$2:$F$5</c:f>
              <c:numCache>
                <c:formatCode>#,##0</c:formatCode>
                <c:ptCount val="4"/>
                <c:pt idx="0">
                  <c:v>140494</c:v>
                </c:pt>
                <c:pt idx="1">
                  <c:v>151580</c:v>
                </c:pt>
                <c:pt idx="2">
                  <c:v>159498</c:v>
                </c:pt>
                <c:pt idx="3">
                  <c:v>169176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EE-4D51-BED3-43494982AEC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Strafford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Sheet1!$G$2:$G$5</c:f>
              <c:numCache>
                <c:formatCode>#,##0</c:formatCode>
                <c:ptCount val="4"/>
                <c:pt idx="0">
                  <c:v>1166</c:v>
                </c:pt>
                <c:pt idx="1">
                  <c:v>1845</c:v>
                </c:pt>
                <c:pt idx="2">
                  <c:v>2358</c:v>
                </c:pt>
                <c:pt idx="3">
                  <c:v>2561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EE-4D51-BED3-43494982AEC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Willard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Sheet1!$H$2:$H$5</c:f>
              <c:numCache>
                <c:formatCode>#,##0</c:formatCode>
                <c:ptCount val="4"/>
                <c:pt idx="0">
                  <c:v>2177</c:v>
                </c:pt>
                <c:pt idx="1">
                  <c:v>3193</c:v>
                </c:pt>
                <c:pt idx="2">
                  <c:v>5288</c:v>
                </c:pt>
                <c:pt idx="3">
                  <c:v>6344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EE-4D51-BED3-43494982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43042784"/>
        <c:axId val="1048869088"/>
      </c:barChart>
      <c:catAx>
        <c:axId val="104304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048869088"/>
        <c:crosses val="autoZero"/>
        <c:auto val="1"/>
        <c:lblAlgn val="ctr"/>
        <c:lblOffset val="100"/>
        <c:noMultiLvlLbl val="0"/>
      </c:catAx>
      <c:valAx>
        <c:axId val="104886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043042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/>
              <a:t>Population Percent Change for Cities in the OTO Area by Decade from 1990 to 2020</a:t>
            </a:r>
          </a:p>
        </c:rich>
      </c:tx>
      <c:layout>
        <c:manualLayout>
          <c:xMode val="edge"/>
          <c:yMode val="edge"/>
          <c:x val="0.103997055279912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2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Battlefield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1990 - 2000</c:v>
                </c:pt>
                <c:pt idx="1">
                  <c:v>2000 - 2010</c:v>
                </c:pt>
                <c:pt idx="2">
                  <c:v>2010 - 2020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56.29</c:v>
                </c:pt>
                <c:pt idx="1">
                  <c:v>134.38</c:v>
                </c:pt>
                <c:pt idx="2">
                  <c:v>7.16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EE-4D51-BED3-43494982AE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Nixa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1990 - 2000</c:v>
                </c:pt>
                <c:pt idx="1">
                  <c:v>2000 - 2010</c:v>
                </c:pt>
                <c:pt idx="2">
                  <c:v>2010 - 2020</c:v>
                </c:pt>
              </c:strCache>
            </c:strRef>
          </c:cat>
          <c:val>
            <c:numRef>
              <c:f>Sheet1!$C$2:$C$4</c:f>
              <c:numCache>
                <c:formatCode>#,##0.0</c:formatCode>
                <c:ptCount val="3"/>
                <c:pt idx="0">
                  <c:v>157.57</c:v>
                </c:pt>
                <c:pt idx="1">
                  <c:v>56.9</c:v>
                </c:pt>
                <c:pt idx="2">
                  <c:v>22.26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EE-4D51-BED3-43494982AE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Ozark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1990 - 2000</c:v>
                </c:pt>
                <c:pt idx="1">
                  <c:v>2000 - 2010</c:v>
                </c:pt>
                <c:pt idx="2">
                  <c:v>2010 - 2020</c:v>
                </c:pt>
              </c:strCache>
            </c:strRef>
          </c:cat>
          <c:val>
            <c:numRef>
              <c:f>Sheet1!$D$2:$D$4</c:f>
              <c:numCache>
                <c:formatCode>#,##0.0</c:formatCode>
                <c:ptCount val="3"/>
                <c:pt idx="0">
                  <c:v>127.79</c:v>
                </c:pt>
                <c:pt idx="1">
                  <c:v>84.38</c:v>
                </c:pt>
                <c:pt idx="2">
                  <c:v>19.440000000000001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EE-4D51-BED3-43494982AEC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Republic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1990 - 2000</c:v>
                </c:pt>
                <c:pt idx="1">
                  <c:v>2000 - 2010</c:v>
                </c:pt>
                <c:pt idx="2">
                  <c:v>2010 - 2020</c:v>
                </c:pt>
              </c:strCache>
            </c:strRef>
          </c:cat>
          <c:val>
            <c:numRef>
              <c:f>Sheet1!$E$2:$E$4</c:f>
              <c:numCache>
                <c:formatCode>#,##0.0</c:formatCode>
                <c:ptCount val="3"/>
                <c:pt idx="0">
                  <c:v>34.11</c:v>
                </c:pt>
                <c:pt idx="1">
                  <c:v>74.819999999999993</c:v>
                </c:pt>
                <c:pt idx="2">
                  <c:v>27.11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EE-4D51-BED3-43494982AEC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Springfield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1990 - 2000</c:v>
                </c:pt>
                <c:pt idx="1">
                  <c:v>2000 - 2010</c:v>
                </c:pt>
                <c:pt idx="2">
                  <c:v>2010 - 2020</c:v>
                </c:pt>
              </c:strCache>
            </c:strRef>
          </c:cat>
          <c:val>
            <c:numRef>
              <c:f>Sheet1!$F$2:$F$4</c:f>
              <c:numCache>
                <c:formatCode>#,##0.0</c:formatCode>
                <c:ptCount val="3"/>
                <c:pt idx="0">
                  <c:v>7.89</c:v>
                </c:pt>
                <c:pt idx="1">
                  <c:v>5.22</c:v>
                </c:pt>
                <c:pt idx="2">
                  <c:v>6.07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EE-4D51-BED3-43494982AEC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Strafford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1990 - 2000</c:v>
                </c:pt>
                <c:pt idx="1">
                  <c:v>2000 - 2010</c:v>
                </c:pt>
                <c:pt idx="2">
                  <c:v>2010 - 2020</c:v>
                </c:pt>
              </c:strCache>
            </c:strRef>
          </c:cat>
          <c:val>
            <c:numRef>
              <c:f>Sheet1!$G$2:$G$4</c:f>
              <c:numCache>
                <c:formatCode>#,##0.0</c:formatCode>
                <c:ptCount val="3"/>
                <c:pt idx="0">
                  <c:v>58.23</c:v>
                </c:pt>
                <c:pt idx="1">
                  <c:v>27.8</c:v>
                </c:pt>
                <c:pt idx="2">
                  <c:v>8.61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EE-4D51-BED3-43494982AEC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Willard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1990 - 2000</c:v>
                </c:pt>
                <c:pt idx="1">
                  <c:v>2000 - 2010</c:v>
                </c:pt>
                <c:pt idx="2">
                  <c:v>2010 - 2020</c:v>
                </c:pt>
              </c:strCache>
            </c:strRef>
          </c:cat>
          <c:val>
            <c:numRef>
              <c:f>Sheet1!$H$2:$H$4</c:f>
              <c:numCache>
                <c:formatCode>#,##0.0</c:formatCode>
                <c:ptCount val="3"/>
                <c:pt idx="0">
                  <c:v>46.67</c:v>
                </c:pt>
                <c:pt idx="1">
                  <c:v>65.61</c:v>
                </c:pt>
                <c:pt idx="2">
                  <c:v>19.97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EE-4D51-BED3-43494982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43042784"/>
        <c:axId val="1048869088"/>
      </c:barChart>
      <c:catAx>
        <c:axId val="1043042784"/>
        <c:scaling>
          <c:orientation val="minMax"/>
        </c:scaling>
        <c:delete val="0"/>
        <c:axPos val="b"/>
        <c:majorGridlines>
          <c:spPr>
            <a:ln w="349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048869088"/>
        <c:crosses val="autoZero"/>
        <c:auto val="1"/>
        <c:lblAlgn val="ctr"/>
        <c:lblOffset val="100"/>
        <c:noMultiLvlLbl val="0"/>
      </c:catAx>
      <c:valAx>
        <c:axId val="104886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043042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Christian County Population Pyramid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'Christian County'!$B$2</c:f>
              <c:strCache>
                <c:ptCount val="1"/>
                <c:pt idx="0">
                  <c:v>Male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'Christian County'!$A$3:$A$20</c:f>
              <c:strCache>
                <c:ptCount val="18"/>
                <c:pt idx="0">
                  <c:v>        Under 5 years</c:v>
                </c:pt>
                <c:pt idx="1">
                  <c:v>        5 to 9 years</c:v>
                </c:pt>
                <c:pt idx="2">
                  <c:v>        10 to 14 years</c:v>
                </c:pt>
                <c:pt idx="3">
                  <c:v>        15 to 19 years</c:v>
                </c:pt>
                <c:pt idx="4">
                  <c:v>        20 to 24 years</c:v>
                </c:pt>
                <c:pt idx="5">
                  <c:v>        25 to 29 years</c:v>
                </c:pt>
                <c:pt idx="6">
                  <c:v>        30 to 34 years</c:v>
                </c:pt>
                <c:pt idx="7">
                  <c:v>        35 to 39 years</c:v>
                </c:pt>
                <c:pt idx="8">
                  <c:v>        40 to 44 years</c:v>
                </c:pt>
                <c:pt idx="9">
                  <c:v>        45 to 49 years</c:v>
                </c:pt>
                <c:pt idx="10">
                  <c:v>        50 to 54 years</c:v>
                </c:pt>
                <c:pt idx="11">
                  <c:v>        55 to 59 years</c:v>
                </c:pt>
                <c:pt idx="12">
                  <c:v>        60 to 64 years</c:v>
                </c:pt>
                <c:pt idx="13">
                  <c:v>        65 to 69 years</c:v>
                </c:pt>
                <c:pt idx="14">
                  <c:v>        70 to 74 years</c:v>
                </c:pt>
                <c:pt idx="15">
                  <c:v>        75 to 79 years</c:v>
                </c:pt>
                <c:pt idx="16">
                  <c:v>        80 to 84 years</c:v>
                </c:pt>
                <c:pt idx="17">
                  <c:v>        85 years and over</c:v>
                </c:pt>
              </c:strCache>
            </c:strRef>
          </c:cat>
          <c:val>
            <c:numRef>
              <c:f>'Christian County'!$C$3:$C$20</c:f>
              <c:numCache>
                <c:formatCode>General</c:formatCode>
                <c:ptCount val="18"/>
                <c:pt idx="0">
                  <c:v>3.0953689707296963</c:v>
                </c:pt>
                <c:pt idx="1">
                  <c:v>3.7252072740598234</c:v>
                </c:pt>
                <c:pt idx="2">
                  <c:v>3.7332233979203884</c:v>
                </c:pt>
                <c:pt idx="3">
                  <c:v>3.4709816316247539</c:v>
                </c:pt>
                <c:pt idx="4">
                  <c:v>2.6166918601987996</c:v>
                </c:pt>
                <c:pt idx="5">
                  <c:v>2.7896111034767075</c:v>
                </c:pt>
                <c:pt idx="6">
                  <c:v>3.3724978241949519</c:v>
                </c:pt>
                <c:pt idx="7">
                  <c:v>2.9842883972332919</c:v>
                </c:pt>
                <c:pt idx="8">
                  <c:v>3.6313041088360585</c:v>
                </c:pt>
                <c:pt idx="9">
                  <c:v>3.3541752553708033</c:v>
                </c:pt>
                <c:pt idx="10">
                  <c:v>2.9041271586276398</c:v>
                </c:pt>
                <c:pt idx="11">
                  <c:v>3.2075947047776094</c:v>
                </c:pt>
                <c:pt idx="12">
                  <c:v>2.7598369291374651</c:v>
                </c:pt>
                <c:pt idx="13">
                  <c:v>2.5582886720718245</c:v>
                </c:pt>
                <c:pt idx="14">
                  <c:v>1.8975310338509459</c:v>
                </c:pt>
                <c:pt idx="15">
                  <c:v>1.0020154825706564</c:v>
                </c:pt>
                <c:pt idx="16">
                  <c:v>0.86574137694104725</c:v>
                </c:pt>
                <c:pt idx="17">
                  <c:v>0.79703174385048781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4-4702-BAAF-C4BF09327B13}"/>
            </c:ext>
          </c:extLst>
        </c:ser>
        <c:ser>
          <c:idx val="2"/>
          <c:order val="2"/>
          <c:tx>
            <c:strRef>
              <c:f>'Christian County'!$D$2</c:f>
              <c:strCache>
                <c:ptCount val="1"/>
                <c:pt idx="0">
                  <c:v>Female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'Christian County'!$A$3:$A$20</c:f>
              <c:strCache>
                <c:ptCount val="18"/>
                <c:pt idx="0">
                  <c:v>        Under 5 years</c:v>
                </c:pt>
                <c:pt idx="1">
                  <c:v>        5 to 9 years</c:v>
                </c:pt>
                <c:pt idx="2">
                  <c:v>        10 to 14 years</c:v>
                </c:pt>
                <c:pt idx="3">
                  <c:v>        15 to 19 years</c:v>
                </c:pt>
                <c:pt idx="4">
                  <c:v>        20 to 24 years</c:v>
                </c:pt>
                <c:pt idx="5">
                  <c:v>        25 to 29 years</c:v>
                </c:pt>
                <c:pt idx="6">
                  <c:v>        30 to 34 years</c:v>
                </c:pt>
                <c:pt idx="7">
                  <c:v>        35 to 39 years</c:v>
                </c:pt>
                <c:pt idx="8">
                  <c:v>        40 to 44 years</c:v>
                </c:pt>
                <c:pt idx="9">
                  <c:v>        45 to 49 years</c:v>
                </c:pt>
                <c:pt idx="10">
                  <c:v>        50 to 54 years</c:v>
                </c:pt>
                <c:pt idx="11">
                  <c:v>        55 to 59 years</c:v>
                </c:pt>
                <c:pt idx="12">
                  <c:v>        60 to 64 years</c:v>
                </c:pt>
                <c:pt idx="13">
                  <c:v>        65 to 69 years</c:v>
                </c:pt>
                <c:pt idx="14">
                  <c:v>        70 to 74 years</c:v>
                </c:pt>
                <c:pt idx="15">
                  <c:v>        75 to 79 years</c:v>
                </c:pt>
                <c:pt idx="16">
                  <c:v>        80 to 84 years</c:v>
                </c:pt>
                <c:pt idx="17">
                  <c:v>        85 years and over</c:v>
                </c:pt>
              </c:strCache>
            </c:strRef>
          </c:cat>
          <c:val>
            <c:numRef>
              <c:f>'Christian County'!$F$3:$F$20</c:f>
              <c:numCache>
                <c:formatCode>General</c:formatCode>
                <c:ptCount val="18"/>
                <c:pt idx="0">
                  <c:v>-3.1617882827172372</c:v>
                </c:pt>
                <c:pt idx="1">
                  <c:v>-3.2430946818743984</c:v>
                </c:pt>
                <c:pt idx="2">
                  <c:v>-4.0229490174522464</c:v>
                </c:pt>
                <c:pt idx="3">
                  <c:v>-3.043836745911777</c:v>
                </c:pt>
                <c:pt idx="4">
                  <c:v>-2.4666758279510788</c:v>
                </c:pt>
                <c:pt idx="5">
                  <c:v>-3.3312720443406163</c:v>
                </c:pt>
                <c:pt idx="6">
                  <c:v>-3.6255783060785118</c:v>
                </c:pt>
                <c:pt idx="7">
                  <c:v>-2.9819980761302736</c:v>
                </c:pt>
                <c:pt idx="8">
                  <c:v>-3.8694975035499977</c:v>
                </c:pt>
                <c:pt idx="9">
                  <c:v>-3.2304979158077964</c:v>
                </c:pt>
                <c:pt idx="10">
                  <c:v>-3.0690302780449819</c:v>
                </c:pt>
                <c:pt idx="11">
                  <c:v>-3.7183363107507672</c:v>
                </c:pt>
                <c:pt idx="12">
                  <c:v>-2.9178690852457514</c:v>
                </c:pt>
                <c:pt idx="13">
                  <c:v>-2.8388530071916085</c:v>
                </c:pt>
                <c:pt idx="14">
                  <c:v>-2.1632082818011087</c:v>
                </c:pt>
                <c:pt idx="15">
                  <c:v>-1.6066602537675783</c:v>
                </c:pt>
                <c:pt idx="16">
                  <c:v>-1.1818056891576199</c:v>
                </c:pt>
                <c:pt idx="17">
                  <c:v>-0.76153176675369882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B4-4702-BAAF-C4BF09327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78722479"/>
        <c:axId val="378723727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'Christian County'!$C$2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'Christian County'!$A$3:$A$20</c15:sqref>
                        </c15:formulaRef>
                      </c:ext>
                    </c:extLst>
                    <c:strCache>
                      <c:ptCount val="18"/>
                      <c:pt idx="0">
                        <c:v>        Under 5 years</c:v>
                      </c:pt>
                      <c:pt idx="1">
                        <c:v>        5 to 9 years</c:v>
                      </c:pt>
                      <c:pt idx="2">
                        <c:v>        10 to 14 years</c:v>
                      </c:pt>
                      <c:pt idx="3">
                        <c:v>        15 to 19 years</c:v>
                      </c:pt>
                      <c:pt idx="4">
                        <c:v>        20 to 24 years</c:v>
                      </c:pt>
                      <c:pt idx="5">
                        <c:v>        25 to 29 years</c:v>
                      </c:pt>
                      <c:pt idx="6">
                        <c:v>        30 to 34 years</c:v>
                      </c:pt>
                      <c:pt idx="7">
                        <c:v>        35 to 39 years</c:v>
                      </c:pt>
                      <c:pt idx="8">
                        <c:v>        40 to 44 years</c:v>
                      </c:pt>
                      <c:pt idx="9">
                        <c:v>        45 to 49 years</c:v>
                      </c:pt>
                      <c:pt idx="10">
                        <c:v>        50 to 54 years</c:v>
                      </c:pt>
                      <c:pt idx="11">
                        <c:v>        55 to 59 years</c:v>
                      </c:pt>
                      <c:pt idx="12">
                        <c:v>        60 to 64 years</c:v>
                      </c:pt>
                      <c:pt idx="13">
                        <c:v>        65 to 69 years</c:v>
                      </c:pt>
                      <c:pt idx="14">
                        <c:v>        70 to 74 years</c:v>
                      </c:pt>
                      <c:pt idx="15">
                        <c:v>        75 to 79 years</c:v>
                      </c:pt>
                      <c:pt idx="16">
                        <c:v>        80 to 84 years</c:v>
                      </c:pt>
                      <c:pt idx="17">
                        <c:v>        85 years and over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'Christian County'!$C$3:$C$20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3.0953689707296963</c:v>
                      </c:pt>
                      <c:pt idx="1">
                        <c:v>3.7252072740598234</c:v>
                      </c:pt>
                      <c:pt idx="2">
                        <c:v>3.7332233979203884</c:v>
                      </c:pt>
                      <c:pt idx="3">
                        <c:v>3.4709816316247539</c:v>
                      </c:pt>
                      <c:pt idx="4">
                        <c:v>2.6166918601987996</c:v>
                      </c:pt>
                      <c:pt idx="5">
                        <c:v>2.7896111034767075</c:v>
                      </c:pt>
                      <c:pt idx="6">
                        <c:v>3.3724978241949519</c:v>
                      </c:pt>
                      <c:pt idx="7">
                        <c:v>2.9842883972332919</c:v>
                      </c:pt>
                      <c:pt idx="8">
                        <c:v>3.6313041088360585</c:v>
                      </c:pt>
                      <c:pt idx="9">
                        <c:v>3.3541752553708033</c:v>
                      </c:pt>
                      <c:pt idx="10">
                        <c:v>2.9041271586276398</c:v>
                      </c:pt>
                      <c:pt idx="11">
                        <c:v>3.2075947047776094</c:v>
                      </c:pt>
                      <c:pt idx="12">
                        <c:v>2.7598369291374651</c:v>
                      </c:pt>
                      <c:pt idx="13">
                        <c:v>2.5582886720718245</c:v>
                      </c:pt>
                      <c:pt idx="14">
                        <c:v>1.8975310338509459</c:v>
                      </c:pt>
                      <c:pt idx="15">
                        <c:v>1.0020154825706564</c:v>
                      </c:pt>
                      <c:pt idx="16">
                        <c:v>0.86574137694104725</c:v>
                      </c:pt>
                      <c:pt idx="17">
                        <c:v>0.79703174385048781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4B4-4702-BAAF-C4BF09327B1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'Christian County'!$E$2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'Christian County'!$A$3:$A$20</c15:sqref>
                        </c15:formulaRef>
                      </c:ext>
                    </c:extLst>
                    <c:strCache>
                      <c:ptCount val="18"/>
                      <c:pt idx="0">
                        <c:v>        Under 5 years</c:v>
                      </c:pt>
                      <c:pt idx="1">
                        <c:v>        5 to 9 years</c:v>
                      </c:pt>
                      <c:pt idx="2">
                        <c:v>        10 to 14 years</c:v>
                      </c:pt>
                      <c:pt idx="3">
                        <c:v>        15 to 19 years</c:v>
                      </c:pt>
                      <c:pt idx="4">
                        <c:v>        20 to 24 years</c:v>
                      </c:pt>
                      <c:pt idx="5">
                        <c:v>        25 to 29 years</c:v>
                      </c:pt>
                      <c:pt idx="6">
                        <c:v>        30 to 34 years</c:v>
                      </c:pt>
                      <c:pt idx="7">
                        <c:v>        35 to 39 years</c:v>
                      </c:pt>
                      <c:pt idx="8">
                        <c:v>        40 to 44 years</c:v>
                      </c:pt>
                      <c:pt idx="9">
                        <c:v>        45 to 49 years</c:v>
                      </c:pt>
                      <c:pt idx="10">
                        <c:v>        50 to 54 years</c:v>
                      </c:pt>
                      <c:pt idx="11">
                        <c:v>        55 to 59 years</c:v>
                      </c:pt>
                      <c:pt idx="12">
                        <c:v>        60 to 64 years</c:v>
                      </c:pt>
                      <c:pt idx="13">
                        <c:v>        65 to 69 years</c:v>
                      </c:pt>
                      <c:pt idx="14">
                        <c:v>        70 to 74 years</c:v>
                      </c:pt>
                      <c:pt idx="15">
                        <c:v>        75 to 79 years</c:v>
                      </c:pt>
                      <c:pt idx="16">
                        <c:v>        80 to 84 years</c:v>
                      </c:pt>
                      <c:pt idx="17">
                        <c:v>        85 years and over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'Christian County'!$E$3:$E$20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-2761</c:v>
                      </c:pt>
                      <c:pt idx="1">
                        <c:v>-2832</c:v>
                      </c:pt>
                      <c:pt idx="2">
                        <c:v>-3513</c:v>
                      </c:pt>
                      <c:pt idx="3">
                        <c:v>-2658</c:v>
                      </c:pt>
                      <c:pt idx="4">
                        <c:v>-2154</c:v>
                      </c:pt>
                      <c:pt idx="5">
                        <c:v>-2909</c:v>
                      </c:pt>
                      <c:pt idx="6">
                        <c:v>-3166</c:v>
                      </c:pt>
                      <c:pt idx="7">
                        <c:v>-2604</c:v>
                      </c:pt>
                      <c:pt idx="8">
                        <c:v>-3379</c:v>
                      </c:pt>
                      <c:pt idx="9">
                        <c:v>-2821</c:v>
                      </c:pt>
                      <c:pt idx="10">
                        <c:v>-2680</c:v>
                      </c:pt>
                      <c:pt idx="11">
                        <c:v>-3247</c:v>
                      </c:pt>
                      <c:pt idx="12">
                        <c:v>-2548</c:v>
                      </c:pt>
                      <c:pt idx="13">
                        <c:v>-2479</c:v>
                      </c:pt>
                      <c:pt idx="14">
                        <c:v>-1889</c:v>
                      </c:pt>
                      <c:pt idx="15">
                        <c:v>-1403</c:v>
                      </c:pt>
                      <c:pt idx="16">
                        <c:v>-1032</c:v>
                      </c:pt>
                      <c:pt idx="17">
                        <c:v>-665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4B4-4702-BAAF-C4BF09327B1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'Christian County'!$F$2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'Christian County'!$A$3:$A$20</c15:sqref>
                        </c15:formulaRef>
                      </c:ext>
                    </c:extLst>
                    <c:strCache>
                      <c:ptCount val="18"/>
                      <c:pt idx="0">
                        <c:v>        Under 5 years</c:v>
                      </c:pt>
                      <c:pt idx="1">
                        <c:v>        5 to 9 years</c:v>
                      </c:pt>
                      <c:pt idx="2">
                        <c:v>        10 to 14 years</c:v>
                      </c:pt>
                      <c:pt idx="3">
                        <c:v>        15 to 19 years</c:v>
                      </c:pt>
                      <c:pt idx="4">
                        <c:v>        20 to 24 years</c:v>
                      </c:pt>
                      <c:pt idx="5">
                        <c:v>        25 to 29 years</c:v>
                      </c:pt>
                      <c:pt idx="6">
                        <c:v>        30 to 34 years</c:v>
                      </c:pt>
                      <c:pt idx="7">
                        <c:v>        35 to 39 years</c:v>
                      </c:pt>
                      <c:pt idx="8">
                        <c:v>        40 to 44 years</c:v>
                      </c:pt>
                      <c:pt idx="9">
                        <c:v>        45 to 49 years</c:v>
                      </c:pt>
                      <c:pt idx="10">
                        <c:v>        50 to 54 years</c:v>
                      </c:pt>
                      <c:pt idx="11">
                        <c:v>        55 to 59 years</c:v>
                      </c:pt>
                      <c:pt idx="12">
                        <c:v>        60 to 64 years</c:v>
                      </c:pt>
                      <c:pt idx="13">
                        <c:v>        65 to 69 years</c:v>
                      </c:pt>
                      <c:pt idx="14">
                        <c:v>        70 to 74 years</c:v>
                      </c:pt>
                      <c:pt idx="15">
                        <c:v>        75 to 79 years</c:v>
                      </c:pt>
                      <c:pt idx="16">
                        <c:v>        80 to 84 years</c:v>
                      </c:pt>
                      <c:pt idx="17">
                        <c:v>        85 years and over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'Christian County'!$F$3:$F$20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-3.1617882827172372</c:v>
                      </c:pt>
                      <c:pt idx="1">
                        <c:v>-3.2430946818743984</c:v>
                      </c:pt>
                      <c:pt idx="2">
                        <c:v>-4.0229490174522464</c:v>
                      </c:pt>
                      <c:pt idx="3">
                        <c:v>-3.043836745911777</c:v>
                      </c:pt>
                      <c:pt idx="4">
                        <c:v>-2.4666758279510788</c:v>
                      </c:pt>
                      <c:pt idx="5">
                        <c:v>-3.3312720443406163</c:v>
                      </c:pt>
                      <c:pt idx="6">
                        <c:v>-3.6255783060785118</c:v>
                      </c:pt>
                      <c:pt idx="7">
                        <c:v>-2.9819980761302736</c:v>
                      </c:pt>
                      <c:pt idx="8">
                        <c:v>-3.8694975035499977</c:v>
                      </c:pt>
                      <c:pt idx="9">
                        <c:v>-3.2304979158077964</c:v>
                      </c:pt>
                      <c:pt idx="10">
                        <c:v>-3.0690302780449819</c:v>
                      </c:pt>
                      <c:pt idx="11">
                        <c:v>-3.7183363107507672</c:v>
                      </c:pt>
                      <c:pt idx="12">
                        <c:v>-2.9178690852457514</c:v>
                      </c:pt>
                      <c:pt idx="13">
                        <c:v>-2.8388530071916085</c:v>
                      </c:pt>
                      <c:pt idx="14">
                        <c:v>-2.1632082818011087</c:v>
                      </c:pt>
                      <c:pt idx="15">
                        <c:v>-1.6066602537675783</c:v>
                      </c:pt>
                      <c:pt idx="16">
                        <c:v>-1.1818056891576199</c:v>
                      </c:pt>
                      <c:pt idx="17">
                        <c:v>-0.76153176675369882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4B4-4702-BAAF-C4BF09327B13}"/>
                  </c:ext>
                </c:extLst>
              </c15:ser>
            </c15:filteredBarSeries>
          </c:ext>
        </c:extLst>
      </c:barChart>
      <c:catAx>
        <c:axId val="3787224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378723727"/>
        <c:crosses val="autoZero"/>
        <c:auto val="1"/>
        <c:lblAlgn val="ctr"/>
        <c:lblOffset val="100"/>
        <c:noMultiLvlLbl val="0"/>
      </c:catAx>
      <c:valAx>
        <c:axId val="378723727"/>
        <c:scaling>
          <c:orientation val="minMax"/>
          <c:min val="-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;[Black]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378722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Sheet1!$A$2:$A$7</cx:f>
        <cx:lvl ptCount="6">
          <cx:pt idx="0">            White</cx:pt>
          <cx:pt idx="1">            Black or African American</cx:pt>
          <cx:pt idx="2">            American Indian and Alaska Native</cx:pt>
          <cx:pt idx="3">            Asian</cx:pt>
          <cx:pt idx="4"> Native Hawaiian and Other Pacific Islander</cx:pt>
          <cx:pt idx="5">        Two or more races</cx:pt>
        </cx:lvl>
      </cx:strDim>
      <cx:numDim type="size">
        <cx:f>Sheet1!$B$2:$B$7</cx:f>
        <cx:lvl ptCount="6" formatCode="0">
          <cx:pt idx="0">21703.645000000004</cx:pt>
          <cx:pt idx="1">1089.625</cx:pt>
          <cx:pt idx="2">134.81999999999999</cx:pt>
          <cx:pt idx="3">247.89999999999998</cx:pt>
          <cx:pt idx="4">97.944000000000003</cx:pt>
          <cx:pt idx="5">702.91200000000003</cx:pt>
        </cx:lvl>
      </cx:numDim>
    </cx:data>
  </cx:chartData>
  <cx:chart>
    <cx:title pos="t" align="ctr" overlay="0">
      <cx:tx>
        <cx:txData>
          <cx:v>Source: ACS 2011 – 2015 Five Year Estimates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 pitchFamily="34" charset="0"/>
              <a:ea typeface="+mn-ea"/>
              <a:cs typeface="+mn-cs"/>
            </a:defRPr>
          </a:pP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 pitchFamily="34" charset="0"/>
            </a:rPr>
            <a:t>Source: ACS 2011 – 2015 Five Year Estimates</a:t>
          </a:r>
        </a:p>
      </cx:txPr>
    </cx:title>
    <cx:plotArea>
      <cx:plotAreaRegion>
        <cx:series layoutId="treemap" uniqueId="{1B755CD3-20BE-4803-A040-8DA863837352}">
          <cx:tx>
            <cx:txData>
              <cx:f>Sheet1!$B$1</cx:f>
              <cx:v>Different State</cx:v>
            </cx:txData>
          </cx:tx>
          <cx:dataId val="0"/>
          <cx:layoutPr/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Corbel Light" panose="020B0303020204020204" pitchFamily="34" charset="0"/>
              <a:ea typeface="Corbel Light" panose="020B0303020204020204" pitchFamily="34" charset="0"/>
              <a:cs typeface="Corbel Light" panose="020B0303020204020204" pitchFamily="34" charset="0"/>
            </a:defRPr>
          </a:pPr>
          <a:endParaRPr lang="en-US" sz="1400" b="0" i="0" u="none" strike="noStrike" kern="1200" baseline="0">
            <a:solidFill>
              <a:prstClr val="black">
                <a:lumMod val="65000"/>
                <a:lumOff val="35000"/>
              </a:prstClr>
            </a:solidFill>
            <a:latin typeface="Corbel Light" panose="020B0303020204020204" pitchFamily="34" charset="0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Sheet1!$A$2:$A$7</cx:f>
        <cx:lvl ptCount="6">
          <cx:pt idx="0">            White</cx:pt>
          <cx:pt idx="1">            Black or African American</cx:pt>
          <cx:pt idx="2">            American Indian and Alaska Native</cx:pt>
          <cx:pt idx="3">            Asian</cx:pt>
          <cx:pt idx="4">            Some other race</cx:pt>
          <cx:pt idx="5">        Two or more races</cx:pt>
        </cx:lvl>
      </cx:strDim>
      <cx:numDim type="size">
        <cx:f>Sheet1!$B$2:$B$7</cx:f>
        <cx:lvl ptCount="6" formatCode="0">
          <cx:pt idx="0">39067</cx:pt>
          <cx:pt idx="1">2177</cx:pt>
          <cx:pt idx="2">190</cx:pt>
          <cx:pt idx="3">701</cx:pt>
          <cx:pt idx="4">615</cx:pt>
          <cx:pt idx="5">2583</cx:pt>
        </cx:lvl>
      </cx:numDim>
    </cx:data>
  </cx:chartData>
  <cx:chart>
    <cx:title pos="t" align="ctr" overlay="0">
      <cx:tx>
        <cx:txData>
          <cx:v>Source: ACS 2016 – 2020 Five Year Estimates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 pitchFamily="34" charset="0"/>
            </a:rPr>
            <a:t>Source: ACS 2016 – 2020 Five Year Estimates</a:t>
          </a:r>
        </a:p>
      </cx:txPr>
    </cx:title>
    <cx:plotArea>
      <cx:plotAreaRegion>
        <cx:series layoutId="treemap" uniqueId="{A0799E35-37A7-490D-AB6E-0C881AD051EE}">
          <cx:tx>
            <cx:txData>
              <cx:f>Sheet1!$B$1</cx:f>
              <cx:v>Different State</cx:v>
            </cx:txData>
          </cx:tx>
          <cx:dataId val="0"/>
          <cx:layoutPr/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defRPr>
          </a:pPr>
          <a:endParaRPr lang="en-US" sz="1400" b="0" i="0" u="none" strike="noStrike" kern="1200" baseline="0">
            <a:solidFill>
              <a:prstClr val="black">
                <a:lumMod val="65000"/>
                <a:lumOff val="35000"/>
              </a:prstClr>
            </a:solidFill>
            <a:latin typeface="Corbel" panose="020B0503020204020204" pitchFamily="34" charset="0"/>
          </a:endParaRPr>
        </a:p>
      </cx:txPr>
    </cx:legend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Sheet1!$A$2:$A$7</cx:f>
        <cx:lvl ptCount="6">
          <cx:pt idx="0">            White</cx:pt>
          <cx:pt idx="1">            Black or African American</cx:pt>
          <cx:pt idx="2">            American Indian and Alaska Native</cx:pt>
          <cx:pt idx="3">            Asian</cx:pt>
          <cx:pt idx="4">            Some other race</cx:pt>
          <cx:pt idx="5">        Two or more races</cx:pt>
        </cx:lvl>
      </cx:strDim>
      <cx:numDim type="size">
        <cx:f>Sheet1!$B$2:$B$7</cx:f>
        <cx:lvl ptCount="6" formatCode="0">
          <cx:pt idx="0">6813.5760000000009</cx:pt>
          <cx:pt idx="1">66.172000000000011</cx:pt>
          <cx:pt idx="2">55.918000000000006</cx:pt>
          <cx:pt idx="3">44.795000000000002</cx:pt>
          <cx:pt idx="4">61.333999999999996</cx:pt>
          <cx:pt idx="5">67.496000000000009</cx:pt>
        </cx:lvl>
      </cx:numDim>
    </cx:data>
  </cx:chartData>
  <cx:chart>
    <cx:title pos="t" align="ctr" overlay="0">
      <cx:tx>
        <cx:txData>
          <cx:v>Source: ACS 2011 – 2015 Five Year Estimates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 pitchFamily="34" charset="0"/>
              <a:ea typeface="+mn-ea"/>
              <a:cs typeface="+mn-cs"/>
            </a:defRPr>
          </a:pP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 pitchFamily="34" charset="0"/>
            </a:rPr>
            <a:t>Source: ACS 2011 – 2015 Five Year Estimates</a:t>
          </a:r>
        </a:p>
      </cx:txPr>
    </cx:title>
    <cx:plotArea>
      <cx:plotAreaRegion>
        <cx:series layoutId="treemap" uniqueId="{1B755CD3-20BE-4803-A040-8DA863837352}">
          <cx:tx>
            <cx:txData>
              <cx:f>Sheet1!$B$1</cx:f>
              <cx:v>Different State</cx:v>
            </cx:txData>
          </cx:tx>
          <cx:dataId val="0"/>
          <cx:layoutPr/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Corbel Light" panose="020B0303020204020204" pitchFamily="34" charset="0"/>
              <a:ea typeface="Corbel Light" panose="020B0303020204020204" pitchFamily="34" charset="0"/>
              <a:cs typeface="Corbel Light" panose="020B0303020204020204" pitchFamily="34" charset="0"/>
            </a:defRPr>
          </a:pPr>
          <a:endParaRPr lang="en-US" sz="1400" b="0" i="0" u="none" strike="noStrike" kern="1200" baseline="0">
            <a:solidFill>
              <a:prstClr val="black">
                <a:lumMod val="65000"/>
                <a:lumOff val="35000"/>
              </a:prstClr>
            </a:solidFill>
            <a:latin typeface="Corbel Light" panose="020B0303020204020204" pitchFamily="34" charset="0"/>
          </a:endParaRPr>
        </a:p>
      </cx:txPr>
    </cx:legend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Sheet1!$A$2:$A$7</cx:f>
        <cx:lvl ptCount="6">
          <cx:pt idx="0">            White</cx:pt>
          <cx:pt idx="1">            Black or African American</cx:pt>
          <cx:pt idx="2">            American Indian and Alaska Native</cx:pt>
          <cx:pt idx="3">            Asian</cx:pt>
          <cx:pt idx="4">            Some other race</cx:pt>
          <cx:pt idx="5">        Two or more races</cx:pt>
        </cx:lvl>
      </cx:strDim>
      <cx:numDim type="size">
        <cx:f>Sheet1!$B$2:$B$7</cx:f>
        <cx:lvl ptCount="6" formatCode="0">
          <cx:pt idx="0">5840.2080000000005</cx:pt>
          <cx:pt idx="1">279.60000000000002</cx:pt>
          <cx:pt idx="2">45.194000000000003</cx:pt>
          <cx:pt idx="3">24.242000000000001</cx:pt>
          <cx:pt idx="4">51</cx:pt>
          <cx:pt idx="5">169</cx:pt>
        </cx:lvl>
      </cx:numDim>
    </cx:data>
  </cx:chartData>
  <cx:chart>
    <cx:title pos="t" align="ctr" overlay="0">
      <cx:tx>
        <cx:txData>
          <cx:v>Source: ACS 2016 – 2020 Five Year Estimates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 pitchFamily="34" charset="0"/>
            </a:rPr>
            <a:t>Source: ACS 2016 – 2020 Five Year Estimates</a:t>
          </a:r>
        </a:p>
      </cx:txPr>
    </cx:title>
    <cx:plotArea>
      <cx:plotAreaRegion>
        <cx:series layoutId="treemap" uniqueId="{A0799E35-37A7-490D-AB6E-0C881AD051EE}">
          <cx:tx>
            <cx:txData>
              <cx:f>Sheet1!$B$1</cx:f>
              <cx:v>Different State</cx:v>
            </cx:txData>
          </cx:tx>
          <cx:dataId val="0"/>
          <cx:layoutPr/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Corbel Light" panose="020B0303020204020204" pitchFamily="34" charset="0"/>
              <a:ea typeface="Corbel Light" panose="020B0303020204020204" pitchFamily="34" charset="0"/>
              <a:cs typeface="Corbel Light" panose="020B0303020204020204" pitchFamily="34" charset="0"/>
            </a:defRPr>
          </a:pPr>
          <a:endParaRPr lang="en-US" sz="1400" b="0" i="0" u="none" strike="noStrike" kern="1200" baseline="0">
            <a:solidFill>
              <a:prstClr val="black">
                <a:lumMod val="65000"/>
                <a:lumOff val="35000"/>
              </a:prstClr>
            </a:solidFill>
            <a:latin typeface="Corbel Light" panose="020B0303020204020204" pitchFamily="34" charset="0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0.2046</cdr:x>
      <cdr:y>0.62587</cdr:y>
    </cdr:from>
    <cdr:to>
      <cdr:x>0.26753</cdr:x>
      <cdr:y>0.66042</cdr:y>
    </cdr:to>
    <cdr:sp macro="" textlink="">
      <cdr:nvSpPr>
        <cdr:cNvPr id="5" name="TextBox 6">
          <a:extLst xmlns:a="http://schemas.openxmlformats.org/drawingml/2006/main">
            <a:ext uri="{FF2B5EF4-FFF2-40B4-BE49-F238E27FC236}">
              <a16:creationId xmlns:a16="http://schemas.microsoft.com/office/drawing/2014/main" id="{CF8510CB-66C1-429A-9030-E04BC7DA93CB}"/>
            </a:ext>
          </a:extLst>
        </cdr:cNvPr>
        <cdr:cNvSpPr txBox="1"/>
      </cdr:nvSpPr>
      <cdr:spPr>
        <a:xfrm xmlns:a="http://schemas.openxmlformats.org/drawingml/2006/main">
          <a:off x="2245022" y="4278712"/>
          <a:ext cx="690519" cy="2361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Corbel" panose="020B0503020204020204" pitchFamily="34" charset="0"/>
            </a:rPr>
            <a:t>N/A</a:t>
          </a:r>
        </a:p>
      </cdr:txBody>
    </cdr:sp>
  </cdr:relSizeAnchor>
  <cdr:relSizeAnchor xmlns:cdr="http://schemas.openxmlformats.org/drawingml/2006/chartDrawing">
    <cdr:from>
      <cdr:x>0.20599</cdr:x>
      <cdr:y>0.81668</cdr:y>
    </cdr:from>
    <cdr:to>
      <cdr:x>0.26892</cdr:x>
      <cdr:y>0.85123</cdr:y>
    </cdr:to>
    <cdr:sp macro="" textlink="">
      <cdr:nvSpPr>
        <cdr:cNvPr id="6" name="TextBox 6">
          <a:extLst xmlns:a="http://schemas.openxmlformats.org/drawingml/2006/main">
            <a:ext uri="{FF2B5EF4-FFF2-40B4-BE49-F238E27FC236}">
              <a16:creationId xmlns:a16="http://schemas.microsoft.com/office/drawing/2014/main" id="{91C56ED6-71DB-4F30-A7C8-3A9C3C866528}"/>
            </a:ext>
          </a:extLst>
        </cdr:cNvPr>
        <cdr:cNvSpPr txBox="1"/>
      </cdr:nvSpPr>
      <cdr:spPr>
        <a:xfrm xmlns:a="http://schemas.openxmlformats.org/drawingml/2006/main">
          <a:off x="2260293" y="5583158"/>
          <a:ext cx="690518" cy="2361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Corbel" panose="020B0503020204020204" pitchFamily="34" charset="0"/>
            </a:rPr>
            <a:t>N/A</a:t>
          </a:r>
        </a:p>
      </cdr:txBody>
    </cdr:sp>
  </cdr:relSizeAnchor>
  <cdr:relSizeAnchor xmlns:cdr="http://schemas.openxmlformats.org/drawingml/2006/chartDrawing">
    <cdr:from>
      <cdr:x>0.20512</cdr:x>
      <cdr:y>0.85211</cdr:y>
    </cdr:from>
    <cdr:to>
      <cdr:x>0.26805</cdr:x>
      <cdr:y>0.88666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30FF69AC-DE4D-40E6-93B3-AE15D152B1DA}"/>
            </a:ext>
          </a:extLst>
        </cdr:cNvPr>
        <cdr:cNvSpPr txBox="1"/>
      </cdr:nvSpPr>
      <cdr:spPr>
        <a:xfrm xmlns:a="http://schemas.openxmlformats.org/drawingml/2006/main">
          <a:off x="2250768" y="5825393"/>
          <a:ext cx="690518" cy="2361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Corbel" panose="020B0503020204020204" pitchFamily="34" charset="0"/>
            </a:rPr>
            <a:t>N/A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0.2169</cdr:x>
      <cdr:y>0.63502</cdr:y>
    </cdr:from>
    <cdr:to>
      <cdr:x>0.27912</cdr:x>
      <cdr:y>0.67022</cdr:y>
    </cdr:to>
    <cdr:sp macro="" textlink="">
      <cdr:nvSpPr>
        <cdr:cNvPr id="11" name="TextBox 6">
          <a:extLst xmlns:a="http://schemas.openxmlformats.org/drawingml/2006/main">
            <a:ext uri="{FF2B5EF4-FFF2-40B4-BE49-F238E27FC236}">
              <a16:creationId xmlns:a16="http://schemas.microsoft.com/office/drawing/2014/main" id="{81D15F24-090D-493E-9CCE-1D9219843E49}"/>
            </a:ext>
          </a:extLst>
        </cdr:cNvPr>
        <cdr:cNvSpPr txBox="1"/>
      </cdr:nvSpPr>
      <cdr:spPr>
        <a:xfrm xmlns:a="http://schemas.openxmlformats.org/drawingml/2006/main">
          <a:off x="2361394" y="4454068"/>
          <a:ext cx="677394" cy="2468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Corbel" panose="020B0503020204020204" pitchFamily="34" charset="0"/>
            </a:rPr>
            <a:t>N/A</a:t>
          </a:r>
        </a:p>
      </cdr:txBody>
    </cdr:sp>
  </cdr:relSizeAnchor>
  <cdr:relSizeAnchor xmlns:cdr="http://schemas.openxmlformats.org/drawingml/2006/chartDrawing">
    <cdr:from>
      <cdr:x>0.21781</cdr:x>
      <cdr:y>0.82073</cdr:y>
    </cdr:from>
    <cdr:to>
      <cdr:x>0.28003</cdr:x>
      <cdr:y>0.85592</cdr:y>
    </cdr:to>
    <cdr:sp macro="" textlink="">
      <cdr:nvSpPr>
        <cdr:cNvPr id="16" name="TextBox 6">
          <a:extLst xmlns:a="http://schemas.openxmlformats.org/drawingml/2006/main">
            <a:ext uri="{FF2B5EF4-FFF2-40B4-BE49-F238E27FC236}">
              <a16:creationId xmlns:a16="http://schemas.microsoft.com/office/drawing/2014/main" id="{71B1D4D3-F5D8-4F75-BAD8-FFC264DD900E}"/>
            </a:ext>
          </a:extLst>
        </cdr:cNvPr>
        <cdr:cNvSpPr txBox="1"/>
      </cdr:nvSpPr>
      <cdr:spPr>
        <a:xfrm xmlns:a="http://schemas.openxmlformats.org/drawingml/2006/main">
          <a:off x="2371260" y="5756612"/>
          <a:ext cx="677394" cy="2468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Corbel" panose="020B0503020204020204" pitchFamily="34" charset="0"/>
            </a:rPr>
            <a:t>N/A</a:t>
          </a:r>
        </a:p>
      </cdr:txBody>
    </cdr:sp>
  </cdr:relSizeAnchor>
  <cdr:relSizeAnchor xmlns:cdr="http://schemas.openxmlformats.org/drawingml/2006/chartDrawing">
    <cdr:from>
      <cdr:x>0.21868</cdr:x>
      <cdr:y>0.85666</cdr:y>
    </cdr:from>
    <cdr:to>
      <cdr:x>0.2809</cdr:x>
      <cdr:y>0.89186</cdr:y>
    </cdr:to>
    <cdr:sp macro="" textlink="">
      <cdr:nvSpPr>
        <cdr:cNvPr id="30" name="TextBox 6">
          <a:extLst xmlns:a="http://schemas.openxmlformats.org/drawingml/2006/main">
            <a:ext uri="{FF2B5EF4-FFF2-40B4-BE49-F238E27FC236}">
              <a16:creationId xmlns:a16="http://schemas.microsoft.com/office/drawing/2014/main" id="{A9C5F3A1-9085-4925-884E-2ED226967B0D}"/>
            </a:ext>
          </a:extLst>
        </cdr:cNvPr>
        <cdr:cNvSpPr txBox="1"/>
      </cdr:nvSpPr>
      <cdr:spPr>
        <a:xfrm xmlns:a="http://schemas.openxmlformats.org/drawingml/2006/main">
          <a:off x="2380785" y="6008625"/>
          <a:ext cx="677394" cy="2468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Corbel" panose="020B0503020204020204" pitchFamily="34" charset="0"/>
            </a:rPr>
            <a:t>N/A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0.20295</cdr:x>
      <cdr:y>0.78933</cdr:y>
    </cdr:from>
    <cdr:to>
      <cdr:x>0.265</cdr:x>
      <cdr:y>0.82412</cdr:y>
    </cdr:to>
    <cdr:sp macro="" textlink="">
      <cdr:nvSpPr>
        <cdr:cNvPr id="8" name="TextBox 6"/>
        <cdr:cNvSpPr txBox="1"/>
      </cdr:nvSpPr>
      <cdr:spPr>
        <a:xfrm xmlns:a="http://schemas.openxmlformats.org/drawingml/2006/main">
          <a:off x="1299541" y="5464750"/>
          <a:ext cx="397327" cy="2408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en-US" sz="900" dirty="0">
              <a:latin typeface="Corbel" panose="020B0503020204020204" pitchFamily="34" charset="0"/>
            </a:rPr>
            <a:t>N/A</a:t>
          </a:r>
        </a:p>
      </cdr:txBody>
    </cdr:sp>
  </cdr:relSizeAnchor>
  <cdr:relSizeAnchor xmlns:cdr="http://schemas.openxmlformats.org/drawingml/2006/chartDrawing">
    <cdr:from>
      <cdr:x>0.20295</cdr:x>
      <cdr:y>0.81759</cdr:y>
    </cdr:from>
    <cdr:to>
      <cdr:x>0.265</cdr:x>
      <cdr:y>0.85238</cdr:y>
    </cdr:to>
    <cdr:sp macro="" textlink="">
      <cdr:nvSpPr>
        <cdr:cNvPr id="18" name="TextBox 6">
          <a:extLst xmlns:a="http://schemas.openxmlformats.org/drawingml/2006/main">
            <a:ext uri="{FF2B5EF4-FFF2-40B4-BE49-F238E27FC236}">
              <a16:creationId xmlns:a16="http://schemas.microsoft.com/office/drawing/2014/main" id="{7BCA3FB7-E0A0-4CCB-9BB4-108BF6402EB1}"/>
            </a:ext>
          </a:extLst>
        </cdr:cNvPr>
        <cdr:cNvSpPr txBox="1"/>
      </cdr:nvSpPr>
      <cdr:spPr>
        <a:xfrm xmlns:a="http://schemas.openxmlformats.org/drawingml/2006/main">
          <a:off x="1299541" y="5660461"/>
          <a:ext cx="397327" cy="2408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Corbel" panose="020B0503020204020204" pitchFamily="34" charset="0"/>
            </a:rPr>
            <a:t>N/A</a:t>
          </a:r>
        </a:p>
      </cdr:txBody>
    </cdr:sp>
  </cdr:relSizeAnchor>
  <cdr:relSizeAnchor xmlns:cdr="http://schemas.openxmlformats.org/drawingml/2006/chartDrawing">
    <cdr:from>
      <cdr:x>0.20295</cdr:x>
      <cdr:y>0.63529</cdr:y>
    </cdr:from>
    <cdr:to>
      <cdr:x>0.265</cdr:x>
      <cdr:y>0.67008</cdr:y>
    </cdr:to>
    <cdr:sp macro="" textlink="">
      <cdr:nvSpPr>
        <cdr:cNvPr id="22" name="TextBox 6">
          <a:extLst xmlns:a="http://schemas.openxmlformats.org/drawingml/2006/main">
            <a:ext uri="{FF2B5EF4-FFF2-40B4-BE49-F238E27FC236}">
              <a16:creationId xmlns:a16="http://schemas.microsoft.com/office/drawing/2014/main" id="{7BCA3FB7-E0A0-4CCB-9BB4-108BF6402EB1}"/>
            </a:ext>
          </a:extLst>
        </cdr:cNvPr>
        <cdr:cNvSpPr txBox="1"/>
      </cdr:nvSpPr>
      <cdr:spPr>
        <a:xfrm xmlns:a="http://schemas.openxmlformats.org/drawingml/2006/main">
          <a:off x="1299541" y="4398283"/>
          <a:ext cx="397327" cy="2408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Corbel" panose="020B0503020204020204" pitchFamily="34" charset="0"/>
            </a:rPr>
            <a:t>N/A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0.5053</cdr:x>
      <cdr:y>0.719</cdr:y>
    </cdr:from>
    <cdr:to>
      <cdr:x>0.58481</cdr:x>
      <cdr:y>0.76609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24150" y="4362450"/>
          <a:ext cx="4286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0.18737</cdr:x>
      <cdr:y>0.6363</cdr:y>
    </cdr:from>
    <cdr:to>
      <cdr:x>0.21249</cdr:x>
      <cdr:y>0.67256</cdr:y>
    </cdr:to>
    <cdr:sp macro="" textlink="">
      <cdr:nvSpPr>
        <cdr:cNvPr id="46" name="TextBox 6">
          <a:extLst xmlns:a="http://schemas.openxmlformats.org/drawingml/2006/main">
            <a:ext uri="{FF2B5EF4-FFF2-40B4-BE49-F238E27FC236}">
              <a16:creationId xmlns:a16="http://schemas.microsoft.com/office/drawing/2014/main" id="{1AAF3019-A677-4DB2-A6B5-54975F337795}"/>
            </a:ext>
          </a:extLst>
        </cdr:cNvPr>
        <cdr:cNvSpPr txBox="1"/>
      </cdr:nvSpPr>
      <cdr:spPr>
        <a:xfrm xmlns:a="http://schemas.openxmlformats.org/drawingml/2006/main">
          <a:off x="1836444" y="4050748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0.22019</cdr:x>
      <cdr:y>0.6363</cdr:y>
    </cdr:from>
    <cdr:to>
      <cdr:x>0.24532</cdr:x>
      <cdr:y>0.67256</cdr:y>
    </cdr:to>
    <cdr:sp macro="" textlink="">
      <cdr:nvSpPr>
        <cdr:cNvPr id="48" name="TextBox 6">
          <a:extLst xmlns:a="http://schemas.openxmlformats.org/drawingml/2006/main">
            <a:ext uri="{FF2B5EF4-FFF2-40B4-BE49-F238E27FC236}">
              <a16:creationId xmlns:a16="http://schemas.microsoft.com/office/drawing/2014/main" id="{A11538DD-20C1-4029-8A79-38EA1493446E}"/>
            </a:ext>
          </a:extLst>
        </cdr:cNvPr>
        <cdr:cNvSpPr txBox="1"/>
      </cdr:nvSpPr>
      <cdr:spPr>
        <a:xfrm xmlns:a="http://schemas.openxmlformats.org/drawingml/2006/main">
          <a:off x="2158146" y="4050748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0.2652</cdr:x>
      <cdr:y>0.6363</cdr:y>
    </cdr:from>
    <cdr:to>
      <cdr:x>0.29032</cdr:x>
      <cdr:y>0.67256</cdr:y>
    </cdr:to>
    <cdr:sp macro="" textlink="">
      <cdr:nvSpPr>
        <cdr:cNvPr id="49" name="TextBox 6">
          <a:extLst xmlns:a="http://schemas.openxmlformats.org/drawingml/2006/main">
            <a:ext uri="{FF2B5EF4-FFF2-40B4-BE49-F238E27FC236}">
              <a16:creationId xmlns:a16="http://schemas.microsoft.com/office/drawing/2014/main" id="{19AAD115-7B58-45F9-834F-02DFF17967BA}"/>
            </a:ext>
          </a:extLst>
        </cdr:cNvPr>
        <cdr:cNvSpPr txBox="1"/>
      </cdr:nvSpPr>
      <cdr:spPr>
        <a:xfrm xmlns:a="http://schemas.openxmlformats.org/drawingml/2006/main">
          <a:off x="2599244" y="4050748"/>
          <a:ext cx="246246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0.30188</cdr:x>
      <cdr:y>0.6363</cdr:y>
    </cdr:from>
    <cdr:to>
      <cdr:x>0.327</cdr:x>
      <cdr:y>0.67256</cdr:y>
    </cdr:to>
    <cdr:sp macro="" textlink="">
      <cdr:nvSpPr>
        <cdr:cNvPr id="50" name="TextBox 6">
          <a:extLst xmlns:a="http://schemas.openxmlformats.org/drawingml/2006/main">
            <a:ext uri="{FF2B5EF4-FFF2-40B4-BE49-F238E27FC236}">
              <a16:creationId xmlns:a16="http://schemas.microsoft.com/office/drawing/2014/main" id="{78731BC3-8F44-495B-ADD4-04B2E1E8438E}"/>
            </a:ext>
          </a:extLst>
        </cdr:cNvPr>
        <cdr:cNvSpPr txBox="1"/>
      </cdr:nvSpPr>
      <cdr:spPr>
        <a:xfrm xmlns:a="http://schemas.openxmlformats.org/drawingml/2006/main">
          <a:off x="2958754" y="4050748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0.34688</cdr:x>
      <cdr:y>0.6363</cdr:y>
    </cdr:from>
    <cdr:to>
      <cdr:x>0.372</cdr:x>
      <cdr:y>0.67256</cdr:y>
    </cdr:to>
    <cdr:sp macro="" textlink="">
      <cdr:nvSpPr>
        <cdr:cNvPr id="51" name="TextBox 6">
          <a:extLst xmlns:a="http://schemas.openxmlformats.org/drawingml/2006/main">
            <a:ext uri="{FF2B5EF4-FFF2-40B4-BE49-F238E27FC236}">
              <a16:creationId xmlns:a16="http://schemas.microsoft.com/office/drawing/2014/main" id="{DCE395C8-0319-4C8A-99D4-734A64357B9C}"/>
            </a:ext>
          </a:extLst>
        </cdr:cNvPr>
        <cdr:cNvSpPr txBox="1"/>
      </cdr:nvSpPr>
      <cdr:spPr>
        <a:xfrm xmlns:a="http://schemas.openxmlformats.org/drawingml/2006/main">
          <a:off x="3399852" y="4050748"/>
          <a:ext cx="246246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0.38579</cdr:x>
      <cdr:y>0.6363</cdr:y>
    </cdr:from>
    <cdr:to>
      <cdr:x>0.41092</cdr:x>
      <cdr:y>0.67256</cdr:y>
    </cdr:to>
    <cdr:sp macro="" textlink="">
      <cdr:nvSpPr>
        <cdr:cNvPr id="52" name="TextBox 6">
          <a:extLst xmlns:a="http://schemas.openxmlformats.org/drawingml/2006/main">
            <a:ext uri="{FF2B5EF4-FFF2-40B4-BE49-F238E27FC236}">
              <a16:creationId xmlns:a16="http://schemas.microsoft.com/office/drawing/2014/main" id="{A90BF7BC-B247-4876-9A54-B67D088DCF43}"/>
            </a:ext>
          </a:extLst>
        </cdr:cNvPr>
        <cdr:cNvSpPr txBox="1"/>
      </cdr:nvSpPr>
      <cdr:spPr>
        <a:xfrm xmlns:a="http://schemas.openxmlformats.org/drawingml/2006/main">
          <a:off x="3781251" y="4050748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0.42978</cdr:x>
      <cdr:y>0.6363</cdr:y>
    </cdr:from>
    <cdr:to>
      <cdr:x>0.45491</cdr:x>
      <cdr:y>0.67256</cdr:y>
    </cdr:to>
    <cdr:sp macro="" textlink="">
      <cdr:nvSpPr>
        <cdr:cNvPr id="53" name="TextBox 6">
          <a:extLst xmlns:a="http://schemas.openxmlformats.org/drawingml/2006/main">
            <a:ext uri="{FF2B5EF4-FFF2-40B4-BE49-F238E27FC236}">
              <a16:creationId xmlns:a16="http://schemas.microsoft.com/office/drawing/2014/main" id="{3AEC05EE-FBBC-4B8C-9BB9-461B4A61113B}"/>
            </a:ext>
          </a:extLst>
        </cdr:cNvPr>
        <cdr:cNvSpPr txBox="1"/>
      </cdr:nvSpPr>
      <cdr:spPr>
        <a:xfrm xmlns:a="http://schemas.openxmlformats.org/drawingml/2006/main">
          <a:off x="4212399" y="4050748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0.46667</cdr:x>
      <cdr:y>0.6363</cdr:y>
    </cdr:from>
    <cdr:to>
      <cdr:x>0.49179</cdr:x>
      <cdr:y>0.67256</cdr:y>
    </cdr:to>
    <cdr:sp macro="" textlink="">
      <cdr:nvSpPr>
        <cdr:cNvPr id="54" name="TextBox 6">
          <a:extLst xmlns:a="http://schemas.openxmlformats.org/drawingml/2006/main">
            <a:ext uri="{FF2B5EF4-FFF2-40B4-BE49-F238E27FC236}">
              <a16:creationId xmlns:a16="http://schemas.microsoft.com/office/drawing/2014/main" id="{A49EDD1C-7505-4241-98C3-36C39DA30636}"/>
            </a:ext>
          </a:extLst>
        </cdr:cNvPr>
        <cdr:cNvSpPr txBox="1"/>
      </cdr:nvSpPr>
      <cdr:spPr>
        <a:xfrm xmlns:a="http://schemas.openxmlformats.org/drawingml/2006/main">
          <a:off x="4573900" y="4050748"/>
          <a:ext cx="246246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0.5079</cdr:x>
      <cdr:y>0.6363</cdr:y>
    </cdr:from>
    <cdr:to>
      <cdr:x>0.53302</cdr:x>
      <cdr:y>0.67256</cdr:y>
    </cdr:to>
    <cdr:sp macro="" textlink="">
      <cdr:nvSpPr>
        <cdr:cNvPr id="55" name="TextBox 6">
          <a:extLst xmlns:a="http://schemas.openxmlformats.org/drawingml/2006/main">
            <a:ext uri="{FF2B5EF4-FFF2-40B4-BE49-F238E27FC236}">
              <a16:creationId xmlns:a16="http://schemas.microsoft.com/office/drawing/2014/main" id="{175B8707-8D03-43E1-B671-4C0AE0FC5720}"/>
            </a:ext>
          </a:extLst>
        </cdr:cNvPr>
        <cdr:cNvSpPr txBox="1"/>
      </cdr:nvSpPr>
      <cdr:spPr>
        <a:xfrm xmlns:a="http://schemas.openxmlformats.org/drawingml/2006/main">
          <a:off x="4978012" y="4050748"/>
          <a:ext cx="246246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0.54783</cdr:x>
      <cdr:y>0.6363</cdr:y>
    </cdr:from>
    <cdr:to>
      <cdr:x>0.57295</cdr:x>
      <cdr:y>0.67256</cdr:y>
    </cdr:to>
    <cdr:sp macro="" textlink="">
      <cdr:nvSpPr>
        <cdr:cNvPr id="56" name="TextBox 6">
          <a:extLst xmlns:a="http://schemas.openxmlformats.org/drawingml/2006/main">
            <a:ext uri="{FF2B5EF4-FFF2-40B4-BE49-F238E27FC236}">
              <a16:creationId xmlns:a16="http://schemas.microsoft.com/office/drawing/2014/main" id="{349B0F0D-3F19-45F1-9BFD-0B46992C9F49}"/>
            </a:ext>
          </a:extLst>
        </cdr:cNvPr>
        <cdr:cNvSpPr txBox="1"/>
      </cdr:nvSpPr>
      <cdr:spPr>
        <a:xfrm xmlns:a="http://schemas.openxmlformats.org/drawingml/2006/main">
          <a:off x="5369361" y="4050748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0.58877</cdr:x>
      <cdr:y>0.6363</cdr:y>
    </cdr:from>
    <cdr:to>
      <cdr:x>0.61389</cdr:x>
      <cdr:y>0.67256</cdr:y>
    </cdr:to>
    <cdr:sp macro="" textlink="">
      <cdr:nvSpPr>
        <cdr:cNvPr id="57" name="TextBox 6">
          <a:extLst xmlns:a="http://schemas.openxmlformats.org/drawingml/2006/main">
            <a:ext uri="{FF2B5EF4-FFF2-40B4-BE49-F238E27FC236}">
              <a16:creationId xmlns:a16="http://schemas.microsoft.com/office/drawing/2014/main" id="{3B357304-8B96-4AAB-BA55-08AF519DDFC7}"/>
            </a:ext>
          </a:extLst>
        </cdr:cNvPr>
        <cdr:cNvSpPr txBox="1"/>
      </cdr:nvSpPr>
      <cdr:spPr>
        <a:xfrm xmlns:a="http://schemas.openxmlformats.org/drawingml/2006/main">
          <a:off x="5770660" y="4050748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0.18737</cdr:x>
      <cdr:y>0.78189</cdr:y>
    </cdr:from>
    <cdr:to>
      <cdr:x>0.21249</cdr:x>
      <cdr:y>0.81815</cdr:y>
    </cdr:to>
    <cdr:sp macro="" textlink="">
      <cdr:nvSpPr>
        <cdr:cNvPr id="58" name="TextBox 6">
          <a:extLst xmlns:a="http://schemas.openxmlformats.org/drawingml/2006/main">
            <a:ext uri="{FF2B5EF4-FFF2-40B4-BE49-F238E27FC236}">
              <a16:creationId xmlns:a16="http://schemas.microsoft.com/office/drawing/2014/main" id="{F9FC470B-17D8-49B8-BD88-AF0F46CDF448}"/>
            </a:ext>
          </a:extLst>
        </cdr:cNvPr>
        <cdr:cNvSpPr txBox="1"/>
      </cdr:nvSpPr>
      <cdr:spPr>
        <a:xfrm xmlns:a="http://schemas.openxmlformats.org/drawingml/2006/main">
          <a:off x="1836444" y="4977599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0.22019</cdr:x>
      <cdr:y>0.78189</cdr:y>
    </cdr:from>
    <cdr:to>
      <cdr:x>0.24532</cdr:x>
      <cdr:y>0.81815</cdr:y>
    </cdr:to>
    <cdr:sp macro="" textlink="">
      <cdr:nvSpPr>
        <cdr:cNvPr id="59" name="TextBox 6">
          <a:extLst xmlns:a="http://schemas.openxmlformats.org/drawingml/2006/main">
            <a:ext uri="{FF2B5EF4-FFF2-40B4-BE49-F238E27FC236}">
              <a16:creationId xmlns:a16="http://schemas.microsoft.com/office/drawing/2014/main" id="{D3C7CC8F-C758-40BE-B704-2AE82CAB9BF6}"/>
            </a:ext>
          </a:extLst>
        </cdr:cNvPr>
        <cdr:cNvSpPr txBox="1"/>
      </cdr:nvSpPr>
      <cdr:spPr>
        <a:xfrm xmlns:a="http://schemas.openxmlformats.org/drawingml/2006/main">
          <a:off x="2158146" y="4977599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0.2652</cdr:x>
      <cdr:y>0.78189</cdr:y>
    </cdr:from>
    <cdr:to>
      <cdr:x>0.29032</cdr:x>
      <cdr:y>0.81815</cdr:y>
    </cdr:to>
    <cdr:sp macro="" textlink="">
      <cdr:nvSpPr>
        <cdr:cNvPr id="60" name="TextBox 6">
          <a:extLst xmlns:a="http://schemas.openxmlformats.org/drawingml/2006/main">
            <a:ext uri="{FF2B5EF4-FFF2-40B4-BE49-F238E27FC236}">
              <a16:creationId xmlns:a16="http://schemas.microsoft.com/office/drawing/2014/main" id="{8C7BFB1A-DA69-4995-9CD9-615CD864C7C3}"/>
            </a:ext>
          </a:extLst>
        </cdr:cNvPr>
        <cdr:cNvSpPr txBox="1"/>
      </cdr:nvSpPr>
      <cdr:spPr>
        <a:xfrm xmlns:a="http://schemas.openxmlformats.org/drawingml/2006/main">
          <a:off x="2599244" y="4977599"/>
          <a:ext cx="246246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0.30188</cdr:x>
      <cdr:y>0.78189</cdr:y>
    </cdr:from>
    <cdr:to>
      <cdr:x>0.327</cdr:x>
      <cdr:y>0.81815</cdr:y>
    </cdr:to>
    <cdr:sp macro="" textlink="">
      <cdr:nvSpPr>
        <cdr:cNvPr id="61" name="TextBox 6">
          <a:extLst xmlns:a="http://schemas.openxmlformats.org/drawingml/2006/main">
            <a:ext uri="{FF2B5EF4-FFF2-40B4-BE49-F238E27FC236}">
              <a16:creationId xmlns:a16="http://schemas.microsoft.com/office/drawing/2014/main" id="{E3373651-5FF6-42A3-B0F6-E945F803838F}"/>
            </a:ext>
          </a:extLst>
        </cdr:cNvPr>
        <cdr:cNvSpPr txBox="1"/>
      </cdr:nvSpPr>
      <cdr:spPr>
        <a:xfrm xmlns:a="http://schemas.openxmlformats.org/drawingml/2006/main">
          <a:off x="2958754" y="4977599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0.34688</cdr:x>
      <cdr:y>0.78189</cdr:y>
    </cdr:from>
    <cdr:to>
      <cdr:x>0.372</cdr:x>
      <cdr:y>0.81815</cdr:y>
    </cdr:to>
    <cdr:sp macro="" textlink="">
      <cdr:nvSpPr>
        <cdr:cNvPr id="62" name="TextBox 6">
          <a:extLst xmlns:a="http://schemas.openxmlformats.org/drawingml/2006/main">
            <a:ext uri="{FF2B5EF4-FFF2-40B4-BE49-F238E27FC236}">
              <a16:creationId xmlns:a16="http://schemas.microsoft.com/office/drawing/2014/main" id="{3B6BDF67-0307-447B-BCFB-4F53EF5B86FA}"/>
            </a:ext>
          </a:extLst>
        </cdr:cNvPr>
        <cdr:cNvSpPr txBox="1"/>
      </cdr:nvSpPr>
      <cdr:spPr>
        <a:xfrm xmlns:a="http://schemas.openxmlformats.org/drawingml/2006/main">
          <a:off x="3399852" y="4977599"/>
          <a:ext cx="246246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0.38579</cdr:x>
      <cdr:y>0.78189</cdr:y>
    </cdr:from>
    <cdr:to>
      <cdr:x>0.41092</cdr:x>
      <cdr:y>0.81815</cdr:y>
    </cdr:to>
    <cdr:sp macro="" textlink="">
      <cdr:nvSpPr>
        <cdr:cNvPr id="63" name="TextBox 6">
          <a:extLst xmlns:a="http://schemas.openxmlformats.org/drawingml/2006/main">
            <a:ext uri="{FF2B5EF4-FFF2-40B4-BE49-F238E27FC236}">
              <a16:creationId xmlns:a16="http://schemas.microsoft.com/office/drawing/2014/main" id="{287FFE04-44C7-48F5-BDFF-D822741D977B}"/>
            </a:ext>
          </a:extLst>
        </cdr:cNvPr>
        <cdr:cNvSpPr txBox="1"/>
      </cdr:nvSpPr>
      <cdr:spPr>
        <a:xfrm xmlns:a="http://schemas.openxmlformats.org/drawingml/2006/main">
          <a:off x="3781251" y="4977599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0.42978</cdr:x>
      <cdr:y>0.78189</cdr:y>
    </cdr:from>
    <cdr:to>
      <cdr:x>0.45491</cdr:x>
      <cdr:y>0.81815</cdr:y>
    </cdr:to>
    <cdr:sp macro="" textlink="">
      <cdr:nvSpPr>
        <cdr:cNvPr id="64" name="TextBox 6">
          <a:extLst xmlns:a="http://schemas.openxmlformats.org/drawingml/2006/main">
            <a:ext uri="{FF2B5EF4-FFF2-40B4-BE49-F238E27FC236}">
              <a16:creationId xmlns:a16="http://schemas.microsoft.com/office/drawing/2014/main" id="{422F19BF-38D3-444E-BB87-81B3252621BC}"/>
            </a:ext>
          </a:extLst>
        </cdr:cNvPr>
        <cdr:cNvSpPr txBox="1"/>
      </cdr:nvSpPr>
      <cdr:spPr>
        <a:xfrm xmlns:a="http://schemas.openxmlformats.org/drawingml/2006/main">
          <a:off x="4212399" y="4977599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0.46667</cdr:x>
      <cdr:y>0.78189</cdr:y>
    </cdr:from>
    <cdr:to>
      <cdr:x>0.49179</cdr:x>
      <cdr:y>0.81815</cdr:y>
    </cdr:to>
    <cdr:sp macro="" textlink="">
      <cdr:nvSpPr>
        <cdr:cNvPr id="65" name="TextBox 6">
          <a:extLst xmlns:a="http://schemas.openxmlformats.org/drawingml/2006/main">
            <a:ext uri="{FF2B5EF4-FFF2-40B4-BE49-F238E27FC236}">
              <a16:creationId xmlns:a16="http://schemas.microsoft.com/office/drawing/2014/main" id="{1B217208-BB8D-46D8-B1FE-396934C2175B}"/>
            </a:ext>
          </a:extLst>
        </cdr:cNvPr>
        <cdr:cNvSpPr txBox="1"/>
      </cdr:nvSpPr>
      <cdr:spPr>
        <a:xfrm xmlns:a="http://schemas.openxmlformats.org/drawingml/2006/main">
          <a:off x="4573900" y="4977599"/>
          <a:ext cx="246246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0.5079</cdr:x>
      <cdr:y>0.78189</cdr:y>
    </cdr:from>
    <cdr:to>
      <cdr:x>0.53302</cdr:x>
      <cdr:y>0.81815</cdr:y>
    </cdr:to>
    <cdr:sp macro="" textlink="">
      <cdr:nvSpPr>
        <cdr:cNvPr id="66" name="TextBox 6">
          <a:extLst xmlns:a="http://schemas.openxmlformats.org/drawingml/2006/main">
            <a:ext uri="{FF2B5EF4-FFF2-40B4-BE49-F238E27FC236}">
              <a16:creationId xmlns:a16="http://schemas.microsoft.com/office/drawing/2014/main" id="{943AAD1B-A2AC-42FA-A7D2-0A6010053B45}"/>
            </a:ext>
          </a:extLst>
        </cdr:cNvPr>
        <cdr:cNvSpPr txBox="1"/>
      </cdr:nvSpPr>
      <cdr:spPr>
        <a:xfrm xmlns:a="http://schemas.openxmlformats.org/drawingml/2006/main">
          <a:off x="4978012" y="4977599"/>
          <a:ext cx="246246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0.54783</cdr:x>
      <cdr:y>0.78189</cdr:y>
    </cdr:from>
    <cdr:to>
      <cdr:x>0.57295</cdr:x>
      <cdr:y>0.81815</cdr:y>
    </cdr:to>
    <cdr:sp macro="" textlink="">
      <cdr:nvSpPr>
        <cdr:cNvPr id="67" name="TextBox 6">
          <a:extLst xmlns:a="http://schemas.openxmlformats.org/drawingml/2006/main">
            <a:ext uri="{FF2B5EF4-FFF2-40B4-BE49-F238E27FC236}">
              <a16:creationId xmlns:a16="http://schemas.microsoft.com/office/drawing/2014/main" id="{CE726161-3775-49E0-B08B-9185B2D5B00E}"/>
            </a:ext>
          </a:extLst>
        </cdr:cNvPr>
        <cdr:cNvSpPr txBox="1"/>
      </cdr:nvSpPr>
      <cdr:spPr>
        <a:xfrm xmlns:a="http://schemas.openxmlformats.org/drawingml/2006/main">
          <a:off x="5369361" y="4977599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0.58877</cdr:x>
      <cdr:y>0.78189</cdr:y>
    </cdr:from>
    <cdr:to>
      <cdr:x>0.61389</cdr:x>
      <cdr:y>0.81815</cdr:y>
    </cdr:to>
    <cdr:sp macro="" textlink="">
      <cdr:nvSpPr>
        <cdr:cNvPr id="68" name="TextBox 6">
          <a:extLst xmlns:a="http://schemas.openxmlformats.org/drawingml/2006/main">
            <a:ext uri="{FF2B5EF4-FFF2-40B4-BE49-F238E27FC236}">
              <a16:creationId xmlns:a16="http://schemas.microsoft.com/office/drawing/2014/main" id="{428E1549-1CDF-457B-BF37-0AD72D5E742C}"/>
            </a:ext>
          </a:extLst>
        </cdr:cNvPr>
        <cdr:cNvSpPr txBox="1"/>
      </cdr:nvSpPr>
      <cdr:spPr>
        <a:xfrm xmlns:a="http://schemas.openxmlformats.org/drawingml/2006/main">
          <a:off x="5770660" y="4977599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0.18737</cdr:x>
      <cdr:y>0.81815</cdr:y>
    </cdr:from>
    <cdr:to>
      <cdr:x>0.21249</cdr:x>
      <cdr:y>0.85441</cdr:y>
    </cdr:to>
    <cdr:sp macro="" textlink="">
      <cdr:nvSpPr>
        <cdr:cNvPr id="69" name="TextBox 6">
          <a:extLst xmlns:a="http://schemas.openxmlformats.org/drawingml/2006/main">
            <a:ext uri="{FF2B5EF4-FFF2-40B4-BE49-F238E27FC236}">
              <a16:creationId xmlns:a16="http://schemas.microsoft.com/office/drawing/2014/main" id="{54A077B0-B8F2-4629-A802-F7D73DBBD341}"/>
            </a:ext>
          </a:extLst>
        </cdr:cNvPr>
        <cdr:cNvSpPr txBox="1"/>
      </cdr:nvSpPr>
      <cdr:spPr>
        <a:xfrm xmlns:a="http://schemas.openxmlformats.org/drawingml/2006/main">
          <a:off x="1836444" y="5208431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0.22019</cdr:x>
      <cdr:y>0.81815</cdr:y>
    </cdr:from>
    <cdr:to>
      <cdr:x>0.24532</cdr:x>
      <cdr:y>0.85441</cdr:y>
    </cdr:to>
    <cdr:sp macro="" textlink="">
      <cdr:nvSpPr>
        <cdr:cNvPr id="70" name="TextBox 6">
          <a:extLst xmlns:a="http://schemas.openxmlformats.org/drawingml/2006/main">
            <a:ext uri="{FF2B5EF4-FFF2-40B4-BE49-F238E27FC236}">
              <a16:creationId xmlns:a16="http://schemas.microsoft.com/office/drawing/2014/main" id="{1BEB9501-25DF-4726-8360-EAA3A5457C22}"/>
            </a:ext>
          </a:extLst>
        </cdr:cNvPr>
        <cdr:cNvSpPr txBox="1"/>
      </cdr:nvSpPr>
      <cdr:spPr>
        <a:xfrm xmlns:a="http://schemas.openxmlformats.org/drawingml/2006/main">
          <a:off x="2158146" y="5208431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0.2652</cdr:x>
      <cdr:y>0.81815</cdr:y>
    </cdr:from>
    <cdr:to>
      <cdr:x>0.29032</cdr:x>
      <cdr:y>0.85441</cdr:y>
    </cdr:to>
    <cdr:sp macro="" textlink="">
      <cdr:nvSpPr>
        <cdr:cNvPr id="71" name="TextBox 6">
          <a:extLst xmlns:a="http://schemas.openxmlformats.org/drawingml/2006/main">
            <a:ext uri="{FF2B5EF4-FFF2-40B4-BE49-F238E27FC236}">
              <a16:creationId xmlns:a16="http://schemas.microsoft.com/office/drawing/2014/main" id="{FF4E5AD3-20A0-4BA8-9061-D0D2F60FD4D5}"/>
            </a:ext>
          </a:extLst>
        </cdr:cNvPr>
        <cdr:cNvSpPr txBox="1"/>
      </cdr:nvSpPr>
      <cdr:spPr>
        <a:xfrm xmlns:a="http://schemas.openxmlformats.org/drawingml/2006/main">
          <a:off x="2599244" y="5208431"/>
          <a:ext cx="246246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0.30188</cdr:x>
      <cdr:y>0.81815</cdr:y>
    </cdr:from>
    <cdr:to>
      <cdr:x>0.327</cdr:x>
      <cdr:y>0.85441</cdr:y>
    </cdr:to>
    <cdr:sp macro="" textlink="">
      <cdr:nvSpPr>
        <cdr:cNvPr id="72" name="TextBox 6">
          <a:extLst xmlns:a="http://schemas.openxmlformats.org/drawingml/2006/main">
            <a:ext uri="{FF2B5EF4-FFF2-40B4-BE49-F238E27FC236}">
              <a16:creationId xmlns:a16="http://schemas.microsoft.com/office/drawing/2014/main" id="{176F9165-7C7E-45F7-B979-661349A1C57C}"/>
            </a:ext>
          </a:extLst>
        </cdr:cNvPr>
        <cdr:cNvSpPr txBox="1"/>
      </cdr:nvSpPr>
      <cdr:spPr>
        <a:xfrm xmlns:a="http://schemas.openxmlformats.org/drawingml/2006/main">
          <a:off x="2958754" y="5208431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0.34688</cdr:x>
      <cdr:y>0.81815</cdr:y>
    </cdr:from>
    <cdr:to>
      <cdr:x>0.372</cdr:x>
      <cdr:y>0.85441</cdr:y>
    </cdr:to>
    <cdr:sp macro="" textlink="">
      <cdr:nvSpPr>
        <cdr:cNvPr id="73" name="TextBox 6">
          <a:extLst xmlns:a="http://schemas.openxmlformats.org/drawingml/2006/main">
            <a:ext uri="{FF2B5EF4-FFF2-40B4-BE49-F238E27FC236}">
              <a16:creationId xmlns:a16="http://schemas.microsoft.com/office/drawing/2014/main" id="{EC147F8D-E058-4399-A38F-94FFCBF73C52}"/>
            </a:ext>
          </a:extLst>
        </cdr:cNvPr>
        <cdr:cNvSpPr txBox="1"/>
      </cdr:nvSpPr>
      <cdr:spPr>
        <a:xfrm xmlns:a="http://schemas.openxmlformats.org/drawingml/2006/main">
          <a:off x="3399852" y="5208431"/>
          <a:ext cx="246246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0.38579</cdr:x>
      <cdr:y>0.81815</cdr:y>
    </cdr:from>
    <cdr:to>
      <cdr:x>0.41092</cdr:x>
      <cdr:y>0.85441</cdr:y>
    </cdr:to>
    <cdr:sp macro="" textlink="">
      <cdr:nvSpPr>
        <cdr:cNvPr id="74" name="TextBox 6">
          <a:extLst xmlns:a="http://schemas.openxmlformats.org/drawingml/2006/main">
            <a:ext uri="{FF2B5EF4-FFF2-40B4-BE49-F238E27FC236}">
              <a16:creationId xmlns:a16="http://schemas.microsoft.com/office/drawing/2014/main" id="{4EF24F7A-ABD5-4B66-94EC-6879AFA11FA6}"/>
            </a:ext>
          </a:extLst>
        </cdr:cNvPr>
        <cdr:cNvSpPr txBox="1"/>
      </cdr:nvSpPr>
      <cdr:spPr>
        <a:xfrm xmlns:a="http://schemas.openxmlformats.org/drawingml/2006/main">
          <a:off x="3781251" y="5208431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0.42978</cdr:x>
      <cdr:y>0.81815</cdr:y>
    </cdr:from>
    <cdr:to>
      <cdr:x>0.45491</cdr:x>
      <cdr:y>0.85441</cdr:y>
    </cdr:to>
    <cdr:sp macro="" textlink="">
      <cdr:nvSpPr>
        <cdr:cNvPr id="75" name="TextBox 6">
          <a:extLst xmlns:a="http://schemas.openxmlformats.org/drawingml/2006/main">
            <a:ext uri="{FF2B5EF4-FFF2-40B4-BE49-F238E27FC236}">
              <a16:creationId xmlns:a16="http://schemas.microsoft.com/office/drawing/2014/main" id="{B8C1FAD0-1A07-45C4-B97D-1BBDB0D9C4B8}"/>
            </a:ext>
          </a:extLst>
        </cdr:cNvPr>
        <cdr:cNvSpPr txBox="1"/>
      </cdr:nvSpPr>
      <cdr:spPr>
        <a:xfrm xmlns:a="http://schemas.openxmlformats.org/drawingml/2006/main">
          <a:off x="4212399" y="5208431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0.46667</cdr:x>
      <cdr:y>0.81815</cdr:y>
    </cdr:from>
    <cdr:to>
      <cdr:x>0.49179</cdr:x>
      <cdr:y>0.85441</cdr:y>
    </cdr:to>
    <cdr:sp macro="" textlink="">
      <cdr:nvSpPr>
        <cdr:cNvPr id="76" name="TextBox 6">
          <a:extLst xmlns:a="http://schemas.openxmlformats.org/drawingml/2006/main">
            <a:ext uri="{FF2B5EF4-FFF2-40B4-BE49-F238E27FC236}">
              <a16:creationId xmlns:a16="http://schemas.microsoft.com/office/drawing/2014/main" id="{DBA6347B-C4A1-4C54-974A-F387E1BB5386}"/>
            </a:ext>
          </a:extLst>
        </cdr:cNvPr>
        <cdr:cNvSpPr txBox="1"/>
      </cdr:nvSpPr>
      <cdr:spPr>
        <a:xfrm xmlns:a="http://schemas.openxmlformats.org/drawingml/2006/main">
          <a:off x="4573900" y="5208431"/>
          <a:ext cx="246246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0.5079</cdr:x>
      <cdr:y>0.81815</cdr:y>
    </cdr:from>
    <cdr:to>
      <cdr:x>0.53302</cdr:x>
      <cdr:y>0.85441</cdr:y>
    </cdr:to>
    <cdr:sp macro="" textlink="">
      <cdr:nvSpPr>
        <cdr:cNvPr id="77" name="TextBox 6">
          <a:extLst xmlns:a="http://schemas.openxmlformats.org/drawingml/2006/main">
            <a:ext uri="{FF2B5EF4-FFF2-40B4-BE49-F238E27FC236}">
              <a16:creationId xmlns:a16="http://schemas.microsoft.com/office/drawing/2014/main" id="{BE740985-BD4F-4BF0-9A0A-77D249ADA014}"/>
            </a:ext>
          </a:extLst>
        </cdr:cNvPr>
        <cdr:cNvSpPr txBox="1"/>
      </cdr:nvSpPr>
      <cdr:spPr>
        <a:xfrm xmlns:a="http://schemas.openxmlformats.org/drawingml/2006/main">
          <a:off x="4978012" y="5208431"/>
          <a:ext cx="246246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0.54783</cdr:x>
      <cdr:y>0.81815</cdr:y>
    </cdr:from>
    <cdr:to>
      <cdr:x>0.57295</cdr:x>
      <cdr:y>0.85441</cdr:y>
    </cdr:to>
    <cdr:sp macro="" textlink="">
      <cdr:nvSpPr>
        <cdr:cNvPr id="78" name="TextBox 6">
          <a:extLst xmlns:a="http://schemas.openxmlformats.org/drawingml/2006/main">
            <a:ext uri="{FF2B5EF4-FFF2-40B4-BE49-F238E27FC236}">
              <a16:creationId xmlns:a16="http://schemas.microsoft.com/office/drawing/2014/main" id="{FE78573F-CE54-4610-B4BD-1C6F08B357A2}"/>
            </a:ext>
          </a:extLst>
        </cdr:cNvPr>
        <cdr:cNvSpPr txBox="1"/>
      </cdr:nvSpPr>
      <cdr:spPr>
        <a:xfrm xmlns:a="http://schemas.openxmlformats.org/drawingml/2006/main">
          <a:off x="5369361" y="5208431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0.58877</cdr:x>
      <cdr:y>0.81815</cdr:y>
    </cdr:from>
    <cdr:to>
      <cdr:x>0.61389</cdr:x>
      <cdr:y>0.85441</cdr:y>
    </cdr:to>
    <cdr:sp macro="" textlink="">
      <cdr:nvSpPr>
        <cdr:cNvPr id="79" name="TextBox 6">
          <a:extLst xmlns:a="http://schemas.openxmlformats.org/drawingml/2006/main">
            <a:ext uri="{FF2B5EF4-FFF2-40B4-BE49-F238E27FC236}">
              <a16:creationId xmlns:a16="http://schemas.microsoft.com/office/drawing/2014/main" id="{A9843F58-7B02-48AF-94EC-95E1C4A51241}"/>
            </a:ext>
          </a:extLst>
        </cdr:cNvPr>
        <cdr:cNvSpPr txBox="1"/>
      </cdr:nvSpPr>
      <cdr:spPr>
        <a:xfrm xmlns:a="http://schemas.openxmlformats.org/drawingml/2006/main">
          <a:off x="5770660" y="5208431"/>
          <a:ext cx="24624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rPr>
            <a:t>-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3C79EE-C804-43B2-873B-ACD0D7D9B14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AC2FED-E77A-42AE-A0ED-A5187AF9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3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2E94-E062-4BD9-BF2A-681258649371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Growth Trends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B094-9C3F-4BF0-8E81-EDCE64D8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5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C7D7-5B1B-4885-9DFD-ACC2107C672B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Growth Trends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B094-9C3F-4BF0-8E81-EDCE64D8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4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41F-8BDF-4310-842A-D377AA855049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Growth Trends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B094-9C3F-4BF0-8E81-EDCE64D8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1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1206-8563-462A-9A9F-17D04B5C0647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Growth Trends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B094-9C3F-4BF0-8E81-EDCE64D8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8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D008-9465-4EF1-A9F5-03BD1A030FCC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Growth Trends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B094-9C3F-4BF0-8E81-EDCE64D8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4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2DC7-B35A-4F55-A7B2-7947EC46B987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Growth Trends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B094-9C3F-4BF0-8E81-EDCE64D8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5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D146-A927-489A-9F5F-CF126FABF8A3}" type="datetime1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Growth Trends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B094-9C3F-4BF0-8E81-EDCE64D8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8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9FD8-9F33-47EF-BD65-669D37403097}" type="datetime1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Growth Trends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B094-9C3F-4BF0-8E81-EDCE64D8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F34E-7369-40DF-ADA8-E8419D3FE6FA}" type="datetime1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Growth Trends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B094-9C3F-4BF0-8E81-EDCE64D8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1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DDFF-7A89-4FD0-B2C0-2F24998FD33A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Growth Trends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B094-9C3F-4BF0-8E81-EDCE64D8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5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01B4-94B6-44CC-9235-4D8BB7BFAAB6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Growth Trends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B094-9C3F-4BF0-8E81-EDCE64D8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7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307AF-3F16-41B8-87D1-0449B1A81AE5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2017 Growth Trends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1B094-9C3F-4BF0-8E81-EDCE64D8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8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microsoft.com/office/2014/relationships/chartEx" Target="../charts/chartEx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microsoft.com/office/2014/relationships/chartEx" Target="../charts/chartEx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ysClr val="window" lastClr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EEB584-EEE7-4808-896C-07A78DAE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379" y="483915"/>
            <a:ext cx="8098702" cy="6569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9E1576-3F6F-4A5D-B475-D2387F8FC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886" y="2061151"/>
            <a:ext cx="3905889" cy="3415145"/>
          </a:xfrm>
          <a:solidFill>
            <a:schemeClr val="tx1">
              <a:lumMod val="75000"/>
              <a:lumOff val="25000"/>
            </a:schemeClr>
          </a:solidFill>
          <a:ln w="25400" cmpd="thinThick">
            <a:solidFill>
              <a:schemeClr val="tx1">
                <a:lumMod val="75000"/>
                <a:lumOff val="25000"/>
                <a:alpha val="92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708" dirty="0">
                <a:solidFill>
                  <a:schemeClr val="bg1"/>
                </a:solidFill>
                <a:latin typeface="Corbel" panose="020B0503020204020204" pitchFamily="34" charset="0"/>
              </a:rPr>
              <a:t>2021 OTO Growth </a:t>
            </a:r>
            <a:br>
              <a:rPr lang="en-US" sz="3708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3708" dirty="0">
                <a:solidFill>
                  <a:schemeClr val="bg1"/>
                </a:solidFill>
                <a:latin typeface="Corbel" panose="020B0503020204020204" pitchFamily="34" charset="0"/>
              </a:rPr>
              <a:t>Trends Report</a:t>
            </a:r>
            <a:br>
              <a:rPr lang="en-US" sz="2885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3708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en-US" sz="1649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3355C-5865-4A3E-A3B1-404FE77E4A5F}"/>
              </a:ext>
            </a:extLst>
          </p:cNvPr>
          <p:cNvSpPr/>
          <p:nvPr/>
        </p:nvSpPr>
        <p:spPr>
          <a:xfrm>
            <a:off x="1211602" y="2116026"/>
            <a:ext cx="3779497" cy="3266139"/>
          </a:xfrm>
          <a:prstGeom prst="rect">
            <a:avLst/>
          </a:prstGeom>
          <a:noFill/>
          <a:ln w="254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5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CDE6D2-FDCC-4083-949C-B356DEFA7B40}"/>
              </a:ext>
            </a:extLst>
          </p:cNvPr>
          <p:cNvCxnSpPr>
            <a:cxnSpLocks/>
          </p:cNvCxnSpPr>
          <p:nvPr/>
        </p:nvCxnSpPr>
        <p:spPr>
          <a:xfrm>
            <a:off x="1861188" y="5153758"/>
            <a:ext cx="239139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334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5393C786-60A4-4761-A68F-3677B4842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6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968E57A-F584-48AB-95F2-DDF3A8987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3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EF32FB-A14D-43A0-A92C-98B381EE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0392" y="8428607"/>
            <a:ext cx="3497580" cy="426348"/>
          </a:xfrm>
        </p:spPr>
        <p:txBody>
          <a:bodyPr/>
          <a:lstStyle/>
          <a:p>
            <a:pPr algn="l" defTabSz="471042">
              <a:defRPr/>
            </a:pPr>
            <a:r>
              <a:rPr lang="en-US" sz="1133" dirty="0">
                <a:solidFill>
                  <a:prstClr val="black">
                    <a:tint val="75000"/>
                  </a:prstClr>
                </a:solidFill>
                <a:latin typeface="Corbel" panose="020B0503020204020204" pitchFamily="34" charset="0"/>
              </a:rPr>
              <a:t>2021 OTO MPO Area Growth Trends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2808B1-CAD6-4EB8-B1E8-EF8425C4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5488" y="8428607"/>
            <a:ext cx="2331720" cy="426348"/>
          </a:xfrm>
        </p:spPr>
        <p:txBody>
          <a:bodyPr/>
          <a:lstStyle/>
          <a:p>
            <a:r>
              <a:rPr lang="en-US" sz="1133" dirty="0"/>
              <a:t>13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034F822-FE1B-4C97-9563-6D92A7D98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10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0D7ABB6-2CB2-480E-B3B1-DC78A8C35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34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CC7541-F368-431B-8B1D-1556BE56E7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892513"/>
              </p:ext>
            </p:extLst>
          </p:nvPr>
        </p:nvGraphicFramePr>
        <p:xfrm>
          <a:off x="1645920" y="96819"/>
          <a:ext cx="10174605" cy="7675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3E4DA-2ABA-4785-B97B-129B56FE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688" y="8425553"/>
            <a:ext cx="3497580" cy="426348"/>
          </a:xfrm>
        </p:spPr>
        <p:txBody>
          <a:bodyPr/>
          <a:lstStyle/>
          <a:p>
            <a:pPr algn="l"/>
            <a:r>
              <a:rPr lang="en-US" sz="1133" dirty="0">
                <a:latin typeface="Corbel" panose="020B0503020204020204" pitchFamily="34" charset="0"/>
              </a:rPr>
              <a:t>2021 OTO MPO Area Growth Trends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6E60D-351B-4BAC-8AE0-7EFD7566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8805" y="8435366"/>
            <a:ext cx="2331720" cy="426348"/>
          </a:xfrm>
        </p:spPr>
        <p:txBody>
          <a:bodyPr/>
          <a:lstStyle/>
          <a:p>
            <a:r>
              <a:rPr lang="en-US" sz="1133" dirty="0">
                <a:latin typeface="Corbel" panose="020B0503020204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89825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088A2DF-A615-4BA6-A888-17331717F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814618"/>
              </p:ext>
            </p:extLst>
          </p:nvPr>
        </p:nvGraphicFramePr>
        <p:xfrm>
          <a:off x="1473799" y="172122"/>
          <a:ext cx="10424160" cy="7347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DBAC2-6D7E-42C4-93F0-025498D8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1020" y="8415739"/>
            <a:ext cx="3497580" cy="426348"/>
          </a:xfrm>
        </p:spPr>
        <p:txBody>
          <a:bodyPr/>
          <a:lstStyle/>
          <a:p>
            <a:pPr algn="l"/>
            <a:r>
              <a:rPr lang="en-US" sz="1133" dirty="0">
                <a:latin typeface="Corbel" panose="020B0503020204020204" pitchFamily="34" charset="0"/>
              </a:rPr>
              <a:t>2021 OTO MPO Area Growth Trends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57647-3B06-4764-9EC7-6E978FAA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8756" y="8425553"/>
            <a:ext cx="2331720" cy="426348"/>
          </a:xfrm>
        </p:spPr>
        <p:txBody>
          <a:bodyPr/>
          <a:lstStyle/>
          <a:p>
            <a:r>
              <a:rPr lang="en-US" sz="1133" dirty="0">
                <a:latin typeface="Corbel" panose="020B0503020204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50447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023E2D2B-6DF1-4BB3-8EA7-CD6292B6E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276525"/>
              </p:ext>
            </p:extLst>
          </p:nvPr>
        </p:nvGraphicFramePr>
        <p:xfrm>
          <a:off x="1635163" y="446172"/>
          <a:ext cx="10413402" cy="684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EB24E-5FAD-4E23-B828-05030A18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5120" y="8435366"/>
            <a:ext cx="3497580" cy="426348"/>
          </a:xfrm>
        </p:spPr>
        <p:txBody>
          <a:bodyPr/>
          <a:lstStyle/>
          <a:p>
            <a:pPr algn="l"/>
            <a:r>
              <a:rPr lang="en-US" sz="1133" dirty="0">
                <a:latin typeface="Corbel" panose="020B0503020204020204" pitchFamily="34" charset="0"/>
              </a:rPr>
              <a:t>2021 OTO MPO Area Growth Trends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407AF-F40D-4080-AC8F-D114B0F0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7824" y="8436202"/>
            <a:ext cx="2331720" cy="426348"/>
          </a:xfrm>
        </p:spPr>
        <p:txBody>
          <a:bodyPr/>
          <a:lstStyle/>
          <a:p>
            <a:r>
              <a:rPr lang="en-US" sz="1133" dirty="0">
                <a:latin typeface="Corbel" panose="020B0503020204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88559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7F93AD55-0F14-4018-A2E3-96B2A2B7C6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296319"/>
              </p:ext>
            </p:extLst>
          </p:nvPr>
        </p:nvGraphicFramePr>
        <p:xfrm>
          <a:off x="1710466" y="468015"/>
          <a:ext cx="10542493" cy="683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5261E-914C-4EE8-8B3E-80ABEE77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5120" y="8435366"/>
            <a:ext cx="3497580" cy="426348"/>
          </a:xfrm>
        </p:spPr>
        <p:txBody>
          <a:bodyPr/>
          <a:lstStyle/>
          <a:p>
            <a:pPr algn="l"/>
            <a:r>
              <a:rPr lang="en-US" sz="1133" dirty="0">
                <a:latin typeface="Corbel" panose="020B0503020204020204" pitchFamily="34" charset="0"/>
              </a:rPr>
              <a:t>2021 OTO MPO Area Growth Trends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E377D-E236-4353-9C46-746501C3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569" y="8435366"/>
            <a:ext cx="2331720" cy="426348"/>
          </a:xfrm>
        </p:spPr>
        <p:txBody>
          <a:bodyPr/>
          <a:lstStyle/>
          <a:p>
            <a:r>
              <a:rPr lang="en-US" sz="1133" dirty="0">
                <a:latin typeface="Corbel" panose="020B0503020204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435881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7F93AD55-0F14-4018-A2E3-96B2A2B7C6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465852"/>
              </p:ext>
            </p:extLst>
          </p:nvPr>
        </p:nvGraphicFramePr>
        <p:xfrm>
          <a:off x="2254561" y="468015"/>
          <a:ext cx="9546578" cy="683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5261E-914C-4EE8-8B3E-80ABEE77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4560" y="8375148"/>
            <a:ext cx="3497580" cy="426348"/>
          </a:xfrm>
        </p:spPr>
        <p:txBody>
          <a:bodyPr/>
          <a:lstStyle/>
          <a:p>
            <a:pPr algn="l"/>
            <a:r>
              <a:rPr lang="en-US" sz="1133" dirty="0">
                <a:latin typeface="Corbel" panose="020B0503020204020204" pitchFamily="34" charset="0"/>
              </a:rPr>
              <a:t>2021 OTO MPO Area Growth Trends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E377D-E236-4353-9C46-746501C3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060" y="8375148"/>
            <a:ext cx="2331720" cy="426348"/>
          </a:xfrm>
        </p:spPr>
        <p:txBody>
          <a:bodyPr/>
          <a:lstStyle/>
          <a:p>
            <a:r>
              <a:rPr lang="en-US" sz="1133" dirty="0">
                <a:latin typeface="Corbel" panose="020B0503020204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368735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B90AF6D-23C2-46E9-BCA2-2B46F14398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835572"/>
              </p:ext>
            </p:extLst>
          </p:nvPr>
        </p:nvGraphicFramePr>
        <p:xfrm>
          <a:off x="1588079" y="1143000"/>
          <a:ext cx="10641442" cy="5883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649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1156E0-E634-472F-B0B6-1D39BB345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515" y="744001"/>
            <a:ext cx="11010900" cy="61869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42" u="sng" dirty="0"/>
          </a:p>
          <a:p>
            <a:r>
              <a:rPr lang="en-US" u="sng" dirty="0">
                <a:latin typeface="Corbel" panose="020B0503020204020204" pitchFamily="34" charset="0"/>
              </a:rPr>
              <a:t>Residential Units</a:t>
            </a:r>
          </a:p>
          <a:p>
            <a:pPr lvl="1"/>
            <a:r>
              <a:rPr lang="en-US" sz="2000" dirty="0">
                <a:latin typeface="Corbel" panose="020B0503020204020204" pitchFamily="34" charset="0"/>
              </a:rPr>
              <a:t>Single-family + Multi-family - Demolitions = Total Units Added </a:t>
            </a:r>
          </a:p>
          <a:p>
            <a:pPr lvl="1"/>
            <a:r>
              <a:rPr lang="en-US" sz="2000" dirty="0">
                <a:latin typeface="Corbel" panose="020B0503020204020204" pitchFamily="34" charset="0"/>
              </a:rPr>
              <a:t>For each jurisdiction within the OTO study area</a:t>
            </a:r>
          </a:p>
          <a:p>
            <a:r>
              <a:rPr lang="en-US" u="sng" dirty="0">
                <a:latin typeface="Corbel" panose="020B0503020204020204" pitchFamily="34" charset="0"/>
              </a:rPr>
              <a:t>Growth Trend Maps</a:t>
            </a:r>
          </a:p>
          <a:p>
            <a:pPr lvl="1"/>
            <a:r>
              <a:rPr lang="en-US" sz="2000" dirty="0">
                <a:latin typeface="Corbel" panose="020B0503020204020204" pitchFamily="34" charset="0"/>
              </a:rPr>
              <a:t>Residential Construction Permitting Activity</a:t>
            </a:r>
          </a:p>
          <a:p>
            <a:pPr lvl="1"/>
            <a:r>
              <a:rPr lang="en-US" sz="2000" dirty="0">
                <a:latin typeface="Corbel" panose="020B0503020204020204" pitchFamily="34" charset="0"/>
              </a:rPr>
              <a:t>Migration</a:t>
            </a:r>
          </a:p>
          <a:p>
            <a:pPr lvl="2"/>
            <a:r>
              <a:rPr lang="en-US" sz="1800" dirty="0">
                <a:latin typeface="Corbel" panose="020B0503020204020204" pitchFamily="34" charset="0"/>
              </a:rPr>
              <a:t>Inflow</a:t>
            </a:r>
          </a:p>
          <a:p>
            <a:pPr lvl="2"/>
            <a:r>
              <a:rPr lang="en-US" sz="1800" dirty="0">
                <a:latin typeface="Corbel" panose="020B0503020204020204" pitchFamily="34" charset="0"/>
              </a:rPr>
              <a:t>Outflow</a:t>
            </a:r>
            <a:endParaRPr lang="en-US" sz="1391" dirty="0">
              <a:latin typeface="Corbel" panose="020B0503020204020204" pitchFamily="34" charset="0"/>
            </a:endParaRPr>
          </a:p>
          <a:p>
            <a:r>
              <a:rPr lang="en-US" u="sng" dirty="0">
                <a:latin typeface="Corbel" panose="020B0503020204020204" pitchFamily="34" charset="0"/>
              </a:rPr>
              <a:t>Demographics &amp; Employment</a:t>
            </a:r>
          </a:p>
          <a:p>
            <a:pPr lvl="1"/>
            <a:r>
              <a:rPr lang="en-US" sz="2000" dirty="0">
                <a:latin typeface="Corbel" panose="020B0503020204020204" pitchFamily="34" charset="0"/>
              </a:rPr>
              <a:t>Population growth</a:t>
            </a:r>
          </a:p>
          <a:p>
            <a:pPr lvl="1"/>
            <a:r>
              <a:rPr lang="en-US" sz="2000" dirty="0">
                <a:latin typeface="Corbel" panose="020B0503020204020204" pitchFamily="34" charset="0"/>
              </a:rPr>
              <a:t>Minority population</a:t>
            </a:r>
          </a:p>
          <a:p>
            <a:pPr lvl="1"/>
            <a:r>
              <a:rPr lang="en-US" sz="2000" dirty="0">
                <a:latin typeface="Corbel" panose="020B0503020204020204" pitchFamily="34" charset="0"/>
              </a:rPr>
              <a:t>Age/Sex Pyramids</a:t>
            </a:r>
          </a:p>
          <a:p>
            <a:pPr lvl="1"/>
            <a:r>
              <a:rPr lang="en-US" sz="2000" dirty="0">
                <a:latin typeface="Corbel" panose="020B0503020204020204" pitchFamily="34" charset="0"/>
              </a:rPr>
              <a:t>Employment/Jobs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C88D1-3857-4988-8150-35B16360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0324" y="8275950"/>
            <a:ext cx="3497580" cy="426348"/>
          </a:xfrm>
        </p:spPr>
        <p:txBody>
          <a:bodyPr/>
          <a:lstStyle/>
          <a:p>
            <a:pPr algn="l"/>
            <a:r>
              <a:rPr lang="en-US" sz="1133" dirty="0">
                <a:latin typeface="Corbel" panose="020B0503020204020204" pitchFamily="34" charset="0"/>
              </a:rPr>
              <a:t>2021 OTO MPO Area Growth Trends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B085E-A260-4201-8D9A-4C0EB15D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133" dirty="0">
                <a:latin typeface="Corbel" panose="020B0503020204020204" pitchFamily="34" charset="0"/>
              </a:rPr>
              <a:t>1</a:t>
            </a:r>
          </a:p>
        </p:txBody>
      </p:sp>
      <p:pic>
        <p:nvPicPr>
          <p:cNvPr id="12" name="Graphic 11" descr="Business Growth">
            <a:extLst>
              <a:ext uri="{FF2B5EF4-FFF2-40B4-BE49-F238E27FC236}">
                <a16:creationId xmlns:a16="http://schemas.microsoft.com/office/drawing/2014/main" id="{DB64B4EA-0F5A-435C-9E1F-0D1D3CA1A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9221" y="2385570"/>
            <a:ext cx="2903781" cy="290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FD0C045-8C06-4251-9595-4E482115A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30328"/>
              </p:ext>
            </p:extLst>
          </p:nvPr>
        </p:nvGraphicFramePr>
        <p:xfrm>
          <a:off x="1598836" y="1133476"/>
          <a:ext cx="10619927" cy="589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427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F49E9F8-3CE8-42E2-B452-FA7D0C18A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327011"/>
              </p:ext>
            </p:extLst>
          </p:nvPr>
        </p:nvGraphicFramePr>
        <p:xfrm>
          <a:off x="2124076" y="1143000"/>
          <a:ext cx="10096500" cy="585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2617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D401632-C293-48DB-862F-8BD3B45DB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256940"/>
              </p:ext>
            </p:extLst>
          </p:nvPr>
        </p:nvGraphicFramePr>
        <p:xfrm>
          <a:off x="1808163" y="1143000"/>
          <a:ext cx="10010774" cy="591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873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7DDAEA-C94C-4EE6-8E28-C47B4778B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747976"/>
              </p:ext>
            </p:extLst>
          </p:nvPr>
        </p:nvGraphicFramePr>
        <p:xfrm>
          <a:off x="2022475" y="1123950"/>
          <a:ext cx="10077450" cy="598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592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02A1B4C-741C-4B53-A588-38AFE92EE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28176"/>
              </p:ext>
            </p:extLst>
          </p:nvPr>
        </p:nvGraphicFramePr>
        <p:xfrm>
          <a:off x="1847850" y="1152525"/>
          <a:ext cx="10420350" cy="593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6948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0AC71FA-9989-402F-8CA6-2C82BD3A5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149123"/>
              </p:ext>
            </p:extLst>
          </p:nvPr>
        </p:nvGraphicFramePr>
        <p:xfrm>
          <a:off x="1466850" y="1173816"/>
          <a:ext cx="9867900" cy="587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901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0797C35-5CE1-411D-AF24-B3D2182709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447418"/>
              </p:ext>
            </p:extLst>
          </p:nvPr>
        </p:nvGraphicFramePr>
        <p:xfrm>
          <a:off x="1552575" y="1190624"/>
          <a:ext cx="10563226" cy="5886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7720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D23DD5F-E65E-4564-9A0F-82EC74F08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287416"/>
              </p:ext>
            </p:extLst>
          </p:nvPr>
        </p:nvGraphicFramePr>
        <p:xfrm>
          <a:off x="1695450" y="1171575"/>
          <a:ext cx="10610850" cy="591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7146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184D3C3-F0DB-4280-A6B9-B6BCB3CB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444" y="66720"/>
            <a:ext cx="9476354" cy="66459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9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Greene County In-Migration Race Characteristics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7" name="Content Placeholder 16">
                <a:extLst>
                  <a:ext uri="{FF2B5EF4-FFF2-40B4-BE49-F238E27FC236}">
                    <a16:creationId xmlns:a16="http://schemas.microsoft.com/office/drawing/2014/main" id="{3CC76596-F60A-40BE-B962-0BFA222B4322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217579132"/>
                  </p:ext>
                </p:extLst>
              </p:nvPr>
            </p:nvGraphicFramePr>
            <p:xfrm>
              <a:off x="419548" y="624878"/>
              <a:ext cx="7831567" cy="374709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7" name="Content Placeholder 16">
                <a:extLst>
                  <a:ext uri="{FF2B5EF4-FFF2-40B4-BE49-F238E27FC236}">
                    <a16:creationId xmlns:a16="http://schemas.microsoft.com/office/drawing/2014/main" id="{3CC76596-F60A-40BE-B962-0BFA222B43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548" y="624878"/>
                <a:ext cx="7831567" cy="3747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4B6814E-5829-48C7-9671-609CC87F8311}"/>
                  </a:ext>
                </a:extLst>
              </p:cNvPr>
              <p:cNvGraphicFramePr>
                <a:graphicFrameLocks noGrp="1"/>
              </p:cNvGraphicFramePr>
              <p:nvPr>
                <p:ph sz="quarter" idx="4"/>
                <p:extLst>
                  <p:ext uri="{D42A27DB-BD31-4B8C-83A1-F6EECF244321}">
                    <p14:modId xmlns:p14="http://schemas.microsoft.com/office/powerpoint/2010/main" val="85408222"/>
                  </p:ext>
                </p:extLst>
              </p:nvPr>
            </p:nvGraphicFramePr>
            <p:xfrm>
              <a:off x="5002017" y="4066391"/>
              <a:ext cx="7831567" cy="363928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4" name="Content Placeholder 3">
                <a:extLst>
                  <a:ext uri="{FF2B5EF4-FFF2-40B4-BE49-F238E27FC236}">
                    <a16:creationId xmlns:a16="http://schemas.microsoft.com/office/drawing/2014/main" id="{94B6814E-5829-48C7-9671-609CC87F83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2017" y="4066391"/>
                <a:ext cx="7831567" cy="363928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7C796-4779-4732-9E13-5F86F48E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3377" y="8435359"/>
            <a:ext cx="3048422" cy="426348"/>
          </a:xfrm>
        </p:spPr>
        <p:txBody>
          <a:bodyPr/>
          <a:lstStyle/>
          <a:p>
            <a:pPr algn="l"/>
            <a:r>
              <a:rPr lang="en-US" sz="1133" dirty="0">
                <a:latin typeface="Corbel" panose="020B0503020204020204" pitchFamily="34" charset="0"/>
              </a:rPr>
              <a:t>2021 OTO MPO Area Growth Trends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C0BD1-8C5B-4692-A239-7B73F2F0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2504" y="8430236"/>
            <a:ext cx="2331720" cy="426348"/>
          </a:xfrm>
        </p:spPr>
        <p:txBody>
          <a:bodyPr/>
          <a:lstStyle/>
          <a:p>
            <a:r>
              <a:rPr lang="en-US" sz="1133" dirty="0">
                <a:latin typeface="Corbel" panose="020B0503020204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133780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184D3C3-F0DB-4280-A6B9-B6BCB3CB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23" y="127189"/>
            <a:ext cx="9476354" cy="66459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9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Christian County In-Migration Race Characteristics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Content Placeholder 16">
                <a:extLst>
                  <a:ext uri="{FF2B5EF4-FFF2-40B4-BE49-F238E27FC236}">
                    <a16:creationId xmlns:a16="http://schemas.microsoft.com/office/drawing/2014/main" id="{3CC76596-F60A-40BE-B962-0BFA222B4322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113759432"/>
                  </p:ext>
                </p:extLst>
              </p:nvPr>
            </p:nvGraphicFramePr>
            <p:xfrm>
              <a:off x="662390" y="763081"/>
              <a:ext cx="7384328" cy="357674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7" name="Content Placeholder 16">
                <a:extLst>
                  <a:ext uri="{FF2B5EF4-FFF2-40B4-BE49-F238E27FC236}">
                    <a16:creationId xmlns:a16="http://schemas.microsoft.com/office/drawing/2014/main" id="{3CC76596-F60A-40BE-B962-0BFA222B43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390" y="763081"/>
                <a:ext cx="7384328" cy="3576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4B6814E-5829-48C7-9671-609CC87F8311}"/>
                  </a:ext>
                </a:extLst>
              </p:cNvPr>
              <p:cNvGraphicFramePr>
                <a:graphicFrameLocks noGrp="1"/>
              </p:cNvGraphicFramePr>
              <p:nvPr>
                <p:ph sz="quarter" idx="4"/>
                <p:extLst>
                  <p:ext uri="{D42A27DB-BD31-4B8C-83A1-F6EECF244321}">
                    <p14:modId xmlns:p14="http://schemas.microsoft.com/office/powerpoint/2010/main" val="2540360166"/>
                  </p:ext>
                </p:extLst>
              </p:nvPr>
            </p:nvGraphicFramePr>
            <p:xfrm>
              <a:off x="4900905" y="4068467"/>
              <a:ext cx="7384328" cy="357674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4" name="Content Placeholder 3">
                <a:extLst>
                  <a:ext uri="{FF2B5EF4-FFF2-40B4-BE49-F238E27FC236}">
                    <a16:creationId xmlns:a16="http://schemas.microsoft.com/office/drawing/2014/main" id="{94B6814E-5829-48C7-9671-609CC87F83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0905" y="4068467"/>
                <a:ext cx="7384328" cy="3576744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7C796-4779-4732-9E13-5F86F48E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2432" y="8435359"/>
            <a:ext cx="3048422" cy="426348"/>
          </a:xfrm>
        </p:spPr>
        <p:txBody>
          <a:bodyPr/>
          <a:lstStyle/>
          <a:p>
            <a:pPr algn="l"/>
            <a:r>
              <a:rPr lang="en-US" sz="1133" dirty="0">
                <a:latin typeface="Corbel" panose="020B0503020204020204" pitchFamily="34" charset="0"/>
              </a:rPr>
              <a:t>2021 OTO MPO Area Growth Trends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C0BD1-8C5B-4692-A239-7B73F2F0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8728" y="8420423"/>
            <a:ext cx="2331720" cy="426348"/>
          </a:xfrm>
        </p:spPr>
        <p:txBody>
          <a:bodyPr/>
          <a:lstStyle/>
          <a:p>
            <a:r>
              <a:rPr lang="en-US" sz="1133" dirty="0">
                <a:latin typeface="Corbel" panose="020B050302020402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06803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D20C5-4E59-4AF1-A20D-2A85E25A5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1020" y="8275950"/>
            <a:ext cx="3497580" cy="426348"/>
          </a:xfrm>
        </p:spPr>
        <p:txBody>
          <a:bodyPr/>
          <a:lstStyle/>
          <a:p>
            <a:pPr algn="l"/>
            <a:r>
              <a:rPr lang="en-US" sz="1133" dirty="0">
                <a:latin typeface="Corbel" panose="020B0503020204020204" pitchFamily="34" charset="0"/>
              </a:rPr>
              <a:t>2021 OTO MPO Area Growth Trends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593A5-E13E-4F81-A71B-7E749E9D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133" dirty="0">
                <a:latin typeface="Corbel" panose="020B0503020204020204" pitchFamily="34" charset="0"/>
              </a:rPr>
              <a:t>3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FFAEB05-83C4-4A23-9D59-14580409F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243156"/>
              </p:ext>
            </p:extLst>
          </p:nvPr>
        </p:nvGraphicFramePr>
        <p:xfrm>
          <a:off x="1343025" y="468000"/>
          <a:ext cx="10972799" cy="683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02179EB-36D8-4135-B360-7868B4B120AA}"/>
              </a:ext>
            </a:extLst>
          </p:cNvPr>
          <p:cNvSpPr/>
          <p:nvPr/>
        </p:nvSpPr>
        <p:spPr>
          <a:xfrm>
            <a:off x="11515724" y="4972050"/>
            <a:ext cx="800099" cy="238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705E5C-330F-4C36-8263-F82DE02450B1}"/>
              </a:ext>
            </a:extLst>
          </p:cNvPr>
          <p:cNvSpPr/>
          <p:nvPr/>
        </p:nvSpPr>
        <p:spPr>
          <a:xfrm>
            <a:off x="11515721" y="5495395"/>
            <a:ext cx="800099" cy="238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951714-718A-4F02-A614-A9337F5266EA}"/>
              </a:ext>
            </a:extLst>
          </p:cNvPr>
          <p:cNvSpPr/>
          <p:nvPr/>
        </p:nvSpPr>
        <p:spPr>
          <a:xfrm>
            <a:off x="11515721" y="5242719"/>
            <a:ext cx="800099" cy="238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5F7258-6831-49DD-A0D0-91304A6C5DE2}"/>
              </a:ext>
            </a:extLst>
          </p:cNvPr>
          <p:cNvSpPr/>
          <p:nvPr/>
        </p:nvSpPr>
        <p:spPr>
          <a:xfrm>
            <a:off x="11515721" y="7065745"/>
            <a:ext cx="800099" cy="238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31019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1A56E96-5A95-4A8D-856B-D2401FF4AA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603978"/>
              </p:ext>
            </p:extLst>
          </p:nvPr>
        </p:nvGraphicFramePr>
        <p:xfrm>
          <a:off x="2205318" y="471059"/>
          <a:ext cx="9692640" cy="702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0551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2FB9-69D8-43A6-8603-4452C191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00" y="-56946"/>
            <a:ext cx="9269306" cy="1037483"/>
          </a:xfrm>
        </p:spPr>
        <p:txBody>
          <a:bodyPr>
            <a:normAutofit fontScale="90000"/>
          </a:bodyPr>
          <a:lstStyle/>
          <a:p>
            <a:r>
              <a:rPr lang="en-US" sz="3606" dirty="0">
                <a:latin typeface="Corbel" panose="020B0503020204020204" pitchFamily="34" charset="0"/>
              </a:rPr>
              <a:t>Appendix A: OTO Area Permit Activity 2001 - 2020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468F7BCE-FEC3-4266-BC3E-6B1F6174A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83219"/>
              </p:ext>
            </p:extLst>
          </p:nvPr>
        </p:nvGraphicFramePr>
        <p:xfrm>
          <a:off x="1854777" y="843974"/>
          <a:ext cx="10098232" cy="6559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FD57B-3E78-467E-ACBB-FE18C017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7199" y="8374549"/>
            <a:ext cx="3497580" cy="426348"/>
          </a:xfrm>
        </p:spPr>
        <p:txBody>
          <a:bodyPr>
            <a:normAutofit/>
          </a:bodyPr>
          <a:lstStyle/>
          <a:p>
            <a:pPr>
              <a:spcAft>
                <a:spcPts val="618"/>
              </a:spcAft>
            </a:pPr>
            <a:r>
              <a:rPr lang="en-US" sz="1133" dirty="0">
                <a:latin typeface="Corbel" panose="020B0503020204020204" pitchFamily="34" charset="0"/>
              </a:rPr>
              <a:t>2021 OTO MPO Area Growth Trends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A370B-387F-4B3C-8425-904318F7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34" y="8449456"/>
            <a:ext cx="535129" cy="327746"/>
          </a:xfrm>
        </p:spPr>
        <p:txBody>
          <a:bodyPr>
            <a:normAutofit/>
          </a:bodyPr>
          <a:lstStyle/>
          <a:p>
            <a:pPr>
              <a:spcAft>
                <a:spcPts val="618"/>
              </a:spcAft>
            </a:pPr>
            <a:r>
              <a:rPr lang="en-US" sz="1133" dirty="0">
                <a:latin typeface="Corbel" panose="020B0503020204020204" pitchFamily="34" charset="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1656663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2FB9-69D8-43A6-8603-4452C191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184" y="-48544"/>
            <a:ext cx="9269306" cy="1037483"/>
          </a:xfrm>
        </p:spPr>
        <p:txBody>
          <a:bodyPr>
            <a:normAutofit/>
          </a:bodyPr>
          <a:lstStyle/>
          <a:p>
            <a:pPr algn="ctr"/>
            <a:r>
              <a:rPr lang="en-US" sz="3091" dirty="0">
                <a:latin typeface="Corbel" panose="020B0503020204020204" pitchFamily="34" charset="0"/>
              </a:rPr>
              <a:t>Appendix B: Year-over-Year Population Percent Change 2000 - 2020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468F7BCE-FEC3-4266-BC3E-6B1F6174A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46732"/>
              </p:ext>
            </p:extLst>
          </p:nvPr>
        </p:nvGraphicFramePr>
        <p:xfrm>
          <a:off x="1859685" y="988939"/>
          <a:ext cx="10098232" cy="63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FD57B-3E78-467E-ACBB-FE18C017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7199" y="8374549"/>
            <a:ext cx="3497580" cy="426348"/>
          </a:xfrm>
        </p:spPr>
        <p:txBody>
          <a:bodyPr>
            <a:normAutofit/>
          </a:bodyPr>
          <a:lstStyle/>
          <a:p>
            <a:pPr>
              <a:spcAft>
                <a:spcPts val="618"/>
              </a:spcAft>
            </a:pPr>
            <a:r>
              <a:rPr lang="en-US" sz="1133" dirty="0">
                <a:latin typeface="Corbel" panose="020B0503020204020204" pitchFamily="34" charset="0"/>
              </a:rPr>
              <a:t>2021 OTO MPO Area Growth Trends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A370B-387F-4B3C-8425-904318F7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34" y="8449456"/>
            <a:ext cx="535129" cy="327746"/>
          </a:xfrm>
        </p:spPr>
        <p:txBody>
          <a:bodyPr>
            <a:normAutofit/>
          </a:bodyPr>
          <a:lstStyle/>
          <a:p>
            <a:pPr>
              <a:spcAft>
                <a:spcPts val="618"/>
              </a:spcAft>
            </a:pPr>
            <a:r>
              <a:rPr lang="en-US" sz="1133" dirty="0">
                <a:latin typeface="Corbel" panose="020B0503020204020204" pitchFamily="34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2766870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2FB9-69D8-43A6-8603-4452C191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184" y="-48544"/>
            <a:ext cx="9269306" cy="1037483"/>
          </a:xfrm>
        </p:spPr>
        <p:txBody>
          <a:bodyPr>
            <a:normAutofit/>
          </a:bodyPr>
          <a:lstStyle/>
          <a:p>
            <a:pPr algn="ctr"/>
            <a:r>
              <a:rPr lang="en-US" sz="3091" dirty="0">
                <a:latin typeface="Corbel" panose="020B0503020204020204" pitchFamily="34" charset="0"/>
              </a:rPr>
              <a:t>Appendix C: Year-over-Year Total Jobs Percent Change 2000 – 2020 &amp; Daily Vehicle Miles Travelled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468F7BCE-FEC3-4266-BC3E-6B1F6174A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10813"/>
              </p:ext>
            </p:extLst>
          </p:nvPr>
        </p:nvGraphicFramePr>
        <p:xfrm>
          <a:off x="1859685" y="988939"/>
          <a:ext cx="10098232" cy="63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FD57B-3E78-467E-ACBB-FE18C017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7199" y="8374549"/>
            <a:ext cx="3497580" cy="426348"/>
          </a:xfrm>
        </p:spPr>
        <p:txBody>
          <a:bodyPr>
            <a:normAutofit/>
          </a:bodyPr>
          <a:lstStyle/>
          <a:p>
            <a:pPr>
              <a:spcAft>
                <a:spcPts val="618"/>
              </a:spcAft>
            </a:pPr>
            <a:r>
              <a:rPr lang="en-US" sz="1133" dirty="0">
                <a:latin typeface="Corbel" panose="020B0503020204020204" pitchFamily="34" charset="0"/>
              </a:rPr>
              <a:t>2021 OTO MPO Area Growth Trends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A370B-387F-4B3C-8425-904318F7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34" y="8449456"/>
            <a:ext cx="535129" cy="327746"/>
          </a:xfrm>
        </p:spPr>
        <p:txBody>
          <a:bodyPr>
            <a:normAutofit/>
          </a:bodyPr>
          <a:lstStyle/>
          <a:p>
            <a:pPr>
              <a:spcAft>
                <a:spcPts val="618"/>
              </a:spcAft>
            </a:pPr>
            <a:r>
              <a:rPr lang="en-US" sz="1133" dirty="0">
                <a:latin typeface="Corbel" panose="020B0503020204020204" pitchFamily="34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89118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8945E-AC82-4530-89A0-05090E24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0324" y="8272895"/>
            <a:ext cx="3497580" cy="426348"/>
          </a:xfrm>
        </p:spPr>
        <p:txBody>
          <a:bodyPr/>
          <a:lstStyle/>
          <a:p>
            <a:pPr algn="l"/>
            <a:r>
              <a:rPr lang="en-US" sz="1133" dirty="0">
                <a:latin typeface="Corbel" panose="020B0503020204020204" pitchFamily="34" charset="0"/>
              </a:rPr>
              <a:t>2021 OTO MPO Area Growth Trends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8A89C-FBCB-4465-80A0-3B00E2DE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133" dirty="0">
                <a:latin typeface="Corbel" panose="020B0503020204020204" pitchFamily="34" charset="0"/>
              </a:rPr>
              <a:t>4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6AF01E5-D2FD-43A8-8601-F620B2B4C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098479"/>
              </p:ext>
            </p:extLst>
          </p:nvPr>
        </p:nvGraphicFramePr>
        <p:xfrm>
          <a:off x="1162051" y="396754"/>
          <a:ext cx="10887074" cy="701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396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22FD7E-6621-427C-A44C-12BA1960E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425921"/>
              </p:ext>
            </p:extLst>
          </p:nvPr>
        </p:nvGraphicFramePr>
        <p:xfrm>
          <a:off x="1463040" y="319646"/>
          <a:ext cx="10650071" cy="713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DC8E2-B6EB-42FF-A8A1-7D52A52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0324" y="8272895"/>
            <a:ext cx="3497580" cy="426348"/>
          </a:xfrm>
        </p:spPr>
        <p:txBody>
          <a:bodyPr/>
          <a:lstStyle/>
          <a:p>
            <a:pPr algn="l"/>
            <a:r>
              <a:rPr lang="en-US" sz="1133" dirty="0">
                <a:latin typeface="Corbel" panose="020B0503020204020204" pitchFamily="34" charset="0"/>
              </a:rPr>
              <a:t>2021 OTO MPO Area Growth Trends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F3225-C2C5-4DCC-BBF0-5A7B3DBF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133" dirty="0">
                <a:latin typeface="Corbel" panose="020B0503020204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9111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570AF0-C974-4136-BDC7-FBEA6A4E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0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3DF0411-3D4F-4521-A928-6C48A1994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0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A915BCC-69B2-46EC-A4B2-998EF71AB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1FCF95D-4673-4C6C-83A8-587816ADA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04622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10124</TotalTime>
  <Words>468</Words>
  <Application>Microsoft Office PowerPoint</Application>
  <PresentationFormat>Custom</PresentationFormat>
  <Paragraphs>129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Corbel</vt:lpstr>
      <vt:lpstr>Office Theme</vt:lpstr>
      <vt:lpstr>2021 OTO Growth  Trends Report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Greene County In-Migration Race Characteristics</vt:lpstr>
      <vt:lpstr>Christian County In-Migration Race Characteristics</vt:lpstr>
      <vt:lpstr>PowerPoint Presentation</vt:lpstr>
      <vt:lpstr>Appendix A: OTO Area Permit Activity 2001 - 2020</vt:lpstr>
      <vt:lpstr>Appendix B: Year-over-Year Population Percent Change 2000 - 2020</vt:lpstr>
      <vt:lpstr>Appendix C: Year-over-Year Total Jobs Percent Change 2000 – 2020 &amp; Daily Vehicle Miles Travelled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 Trends Report</dc:title>
  <dc:creator>David Faucett</dc:creator>
  <cp:lastModifiedBy>Dave Faucett</cp:lastModifiedBy>
  <cp:revision>355</cp:revision>
  <cp:lastPrinted>2020-02-14T16:01:42Z</cp:lastPrinted>
  <dcterms:created xsi:type="dcterms:W3CDTF">2020-01-31T16:06:42Z</dcterms:created>
  <dcterms:modified xsi:type="dcterms:W3CDTF">2022-04-20T16:24:55Z</dcterms:modified>
</cp:coreProperties>
</file>