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56" r:id="rId6"/>
    <p:sldId id="257" r:id="rId7"/>
    <p:sldId id="2443" r:id="rId8"/>
    <p:sldId id="2444" r:id="rId9"/>
    <p:sldId id="2445" r:id="rId10"/>
    <p:sldId id="258" r:id="rId11"/>
    <p:sldId id="2447" r:id="rId12"/>
    <p:sldId id="2448" r:id="rId13"/>
    <p:sldId id="2446"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67803" autoAdjust="0"/>
  </p:normalViewPr>
  <p:slideViewPr>
    <p:cSldViewPr snapToGrid="0" showGuides="1">
      <p:cViewPr varScale="1">
        <p:scale>
          <a:sx n="114" d="100"/>
          <a:sy n="114" d="100"/>
        </p:scale>
        <p:origin x="474" y="10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60D7B-332F-48B8-9499-0F05E10126D3}"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7AC1B-CF06-4422-BDFD-F30B64E72F73}" type="slidenum">
              <a:rPr lang="en-US" smtClean="0"/>
              <a:t>‹#›</a:t>
            </a:fld>
            <a:endParaRPr lang="en-US"/>
          </a:p>
        </p:txBody>
      </p:sp>
    </p:spTree>
    <p:extLst>
      <p:ext uri="{BB962C8B-B14F-4D97-AF65-F5344CB8AC3E}">
        <p14:creationId xmlns:p14="http://schemas.microsoft.com/office/powerpoint/2010/main" val="35784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locations were explored for the Chadwick Flyer trail to cross U.S. Highway 65, but were dismissed early on due to topographic complications, residential or commercial property impacts, or significant associated costs.</a:t>
            </a:r>
          </a:p>
        </p:txBody>
      </p:sp>
      <p:sp>
        <p:nvSpPr>
          <p:cNvPr id="4" name="Slide Number Placeholder 3"/>
          <p:cNvSpPr>
            <a:spLocks noGrp="1"/>
          </p:cNvSpPr>
          <p:nvPr>
            <p:ph type="sldNum" sz="quarter" idx="5"/>
          </p:nvPr>
        </p:nvSpPr>
        <p:spPr/>
        <p:txBody>
          <a:bodyPr/>
          <a:lstStyle/>
          <a:p>
            <a:fld id="{2E47AC1B-CF06-4422-BDFD-F30B64E72F73}" type="slidenum">
              <a:rPr lang="en-US" smtClean="0"/>
              <a:t>3</a:t>
            </a:fld>
            <a:endParaRPr lang="en-US"/>
          </a:p>
        </p:txBody>
      </p:sp>
    </p:spTree>
    <p:extLst>
      <p:ext uri="{BB962C8B-B14F-4D97-AF65-F5344CB8AC3E}">
        <p14:creationId xmlns:p14="http://schemas.microsoft.com/office/powerpoint/2010/main" val="134178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a:t>
            </a:r>
          </a:p>
          <a:p>
            <a:r>
              <a:rPr lang="en-US" dirty="0"/>
              <a:t>Aesthetics</a:t>
            </a:r>
          </a:p>
          <a:p>
            <a:r>
              <a:rPr lang="en-US" dirty="0"/>
              <a:t>Maintenance</a:t>
            </a:r>
          </a:p>
          <a:p>
            <a:r>
              <a:rPr lang="en-US" dirty="0"/>
              <a:t>User comfort</a:t>
            </a:r>
          </a:p>
          <a:p>
            <a:r>
              <a:rPr lang="en-US" dirty="0"/>
              <a:t>Environmental impacts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Rights-of-way impacts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Costs</a:t>
            </a:r>
          </a:p>
          <a:p>
            <a:endParaRPr lang="en-US" dirty="0"/>
          </a:p>
        </p:txBody>
      </p:sp>
      <p:sp>
        <p:nvSpPr>
          <p:cNvPr id="4" name="Slide Number Placeholder 3"/>
          <p:cNvSpPr>
            <a:spLocks noGrp="1"/>
          </p:cNvSpPr>
          <p:nvPr>
            <p:ph type="sldNum" sz="quarter" idx="5"/>
          </p:nvPr>
        </p:nvSpPr>
        <p:spPr/>
        <p:txBody>
          <a:bodyPr/>
          <a:lstStyle/>
          <a:p>
            <a:fld id="{2E47AC1B-CF06-4422-BDFD-F30B64E72F73}" type="slidenum">
              <a:rPr lang="en-US" smtClean="0"/>
              <a:t>6</a:t>
            </a:fld>
            <a:endParaRPr lang="en-US"/>
          </a:p>
        </p:txBody>
      </p:sp>
    </p:spTree>
    <p:extLst>
      <p:ext uri="{BB962C8B-B14F-4D97-AF65-F5344CB8AC3E}">
        <p14:creationId xmlns:p14="http://schemas.microsoft.com/office/powerpoint/2010/main" val="165561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baseline="0" dirty="0">
                <a:solidFill>
                  <a:srgbClr val="000000"/>
                </a:solidFill>
                <a:latin typeface="Times New Roman" panose="02020603050405020304" pitchFamily="18" charset="0"/>
              </a:rPr>
              <a:t>OPTION 1</a:t>
            </a:r>
          </a:p>
          <a:p>
            <a:r>
              <a:rPr lang="en-US" sz="1200" b="0" i="0" u="none" strike="noStrike" baseline="0" dirty="0">
                <a:solidFill>
                  <a:srgbClr val="000000"/>
                </a:solidFill>
                <a:latin typeface="Times New Roman" panose="02020603050405020304" pitchFamily="18" charset="0"/>
              </a:rPr>
              <a:t>Benefits </a:t>
            </a:r>
          </a:p>
          <a:p>
            <a:r>
              <a:rPr lang="en-US" sz="1200" b="0" i="0" u="none" strike="noStrike" baseline="0" dirty="0">
                <a:solidFill>
                  <a:srgbClr val="000000"/>
                </a:solidFill>
                <a:latin typeface="Times New Roman" panose="02020603050405020304" pitchFamily="18" charset="0"/>
              </a:rPr>
              <a:t>• Closely follows the original Chadwick Flyer rail alignment </a:t>
            </a:r>
          </a:p>
          <a:p>
            <a:r>
              <a:rPr lang="en-US" sz="1200" b="0" i="0" u="none" strike="noStrike" baseline="0" dirty="0">
                <a:solidFill>
                  <a:srgbClr val="000000"/>
                </a:solidFill>
                <a:latin typeface="Times New Roman" panose="02020603050405020304" pitchFamily="18" charset="0"/>
              </a:rPr>
              <a:t>• Provides a more isolated user experience versus following an adjacent roadway </a:t>
            </a:r>
          </a:p>
          <a:p>
            <a:r>
              <a:rPr lang="en-US" sz="1200" b="0" i="0" u="none" strike="noStrike" baseline="0" dirty="0">
                <a:solidFill>
                  <a:srgbClr val="000000"/>
                </a:solidFill>
                <a:latin typeface="Times New Roman" panose="02020603050405020304" pitchFamily="18" charset="0"/>
              </a:rPr>
              <a:t>• Independent of future Longview Road and US-65 interchange which will allow for minimal trail closures during construction of the interchange </a:t>
            </a:r>
          </a:p>
          <a:p>
            <a:r>
              <a:rPr lang="en-US" sz="1200" b="0" i="0" u="none" strike="noStrike" baseline="0" dirty="0">
                <a:solidFill>
                  <a:srgbClr val="000000"/>
                </a:solidFill>
                <a:latin typeface="Times New Roman" panose="02020603050405020304" pitchFamily="18" charset="0"/>
              </a:rPr>
              <a:t>• Less significant impact to US-65 traffic operations during construction versus an underpass option </a:t>
            </a:r>
          </a:p>
          <a:p>
            <a:r>
              <a:rPr lang="en-US" sz="1200" b="0" i="0" u="none" strike="noStrike" baseline="0" dirty="0">
                <a:latin typeface="Times New Roman" panose="02020603050405020304" pitchFamily="18" charset="0"/>
              </a:rPr>
              <a:t>• Opportunity for enhanced aesthetics to promote the trail and provide an attractive monument along US-65 </a:t>
            </a:r>
          </a:p>
          <a:p>
            <a:endParaRPr lang="en-US" sz="1200" b="0" i="0" u="none" strike="noStrike" baseline="0" dirty="0">
              <a:latin typeface="Times New Roman" panose="02020603050405020304" pitchFamily="18" charset="0"/>
            </a:endParaRPr>
          </a:p>
          <a:p>
            <a:r>
              <a:rPr lang="en-US" sz="1200" b="0" i="0" u="none" strike="noStrike" baseline="0" dirty="0">
                <a:latin typeface="Times New Roman" panose="02020603050405020304" pitchFamily="18" charset="0"/>
              </a:rPr>
              <a:t>Disadvantages </a:t>
            </a:r>
          </a:p>
          <a:p>
            <a:r>
              <a:rPr lang="en-US" sz="1200" b="0" i="0" u="none" strike="noStrike" baseline="0" dirty="0">
                <a:latin typeface="Times New Roman" panose="02020603050405020304" pitchFamily="18" charset="0"/>
              </a:rPr>
              <a:t>• Narrow right-of-way on south bridge approach may require impacts to adjacent properties if retaining walls or an elevated trail concept are not utilized </a:t>
            </a:r>
          </a:p>
          <a:p>
            <a:r>
              <a:rPr lang="en-US" sz="1200" b="0" i="0" u="none" strike="noStrike" baseline="0" dirty="0">
                <a:latin typeface="Times New Roman" panose="02020603050405020304" pitchFamily="18" charset="0"/>
              </a:rPr>
              <a:t>• Bridge will be at a skew with relation to US-65 to limit right-of-way impacts and provide a better trail user experience </a:t>
            </a:r>
          </a:p>
          <a:p>
            <a:endParaRPr lang="en-US" sz="1200" b="0" i="0" u="none" strike="noStrike" baseline="0" dirty="0">
              <a:latin typeface="Times New Roman" panose="02020603050405020304" pitchFamily="18" charset="0"/>
            </a:endParaRPr>
          </a:p>
          <a:p>
            <a:r>
              <a:rPr lang="en-US" sz="1200" b="1" i="0" u="sng" strike="noStrike" baseline="0" dirty="0">
                <a:latin typeface="Times New Roman" panose="02020603050405020304" pitchFamily="18" charset="0"/>
              </a:rPr>
              <a:t>OPTION 2</a:t>
            </a:r>
          </a:p>
          <a:p>
            <a:r>
              <a:rPr lang="en-US" sz="1200" b="0" i="0" u="none" strike="noStrike" baseline="0" dirty="0">
                <a:solidFill>
                  <a:srgbClr val="000000"/>
                </a:solidFill>
                <a:latin typeface="Times New Roman" panose="02020603050405020304" pitchFamily="18" charset="0"/>
              </a:rPr>
              <a:t>Benefits </a:t>
            </a:r>
          </a:p>
          <a:p>
            <a:r>
              <a:rPr lang="en-US" sz="1200" b="0" i="0" u="none" strike="noStrike" baseline="0" dirty="0">
                <a:solidFill>
                  <a:srgbClr val="000000"/>
                </a:solidFill>
                <a:latin typeface="Times New Roman" panose="02020603050405020304" pitchFamily="18" charset="0"/>
              </a:rPr>
              <a:t>• Less impact to adjacent parcels due to shorter take-off and touchdown limits of approaches to the box culvert </a:t>
            </a:r>
          </a:p>
          <a:p>
            <a:r>
              <a:rPr lang="en-US" sz="1200" b="0" i="0" u="none" strike="noStrike" baseline="0" dirty="0">
                <a:solidFill>
                  <a:srgbClr val="000000"/>
                </a:solidFill>
                <a:latin typeface="Times New Roman" panose="02020603050405020304" pitchFamily="18" charset="0"/>
              </a:rPr>
              <a:t>• Reduced maintenance costs </a:t>
            </a:r>
          </a:p>
          <a:p>
            <a:endParaRPr lang="en-US" sz="1200" b="0" i="0" u="none" strike="noStrike" baseline="0" dirty="0">
              <a:latin typeface="Times New Roman" panose="02020603050405020304" pitchFamily="18" charset="0"/>
            </a:endParaRPr>
          </a:p>
          <a:p>
            <a:r>
              <a:rPr lang="en-US" sz="1200" b="0" i="0" u="none" strike="noStrike" baseline="0" dirty="0">
                <a:latin typeface="Times New Roman" panose="02020603050405020304" pitchFamily="18" charset="0"/>
              </a:rPr>
              <a:t>Disadvantages </a:t>
            </a:r>
          </a:p>
          <a:p>
            <a:r>
              <a:rPr lang="en-US" sz="1200" b="0" i="0" u="none" strike="noStrike" baseline="0" dirty="0">
                <a:latin typeface="Times New Roman" panose="02020603050405020304" pitchFamily="18" charset="0"/>
              </a:rPr>
              <a:t>• Less opportunity for enhanced aesthetics for trail users and exposure to traveling public on US-65 </a:t>
            </a:r>
          </a:p>
          <a:p>
            <a:r>
              <a:rPr lang="en-US" sz="1200" b="0" i="0" u="none" strike="noStrike" baseline="0" dirty="0">
                <a:latin typeface="Times New Roman" panose="02020603050405020304" pitchFamily="18" charset="0"/>
              </a:rPr>
              <a:t>• Poor user experience for pedestrians and bicyclists traveling underground for approximately 240 feet under US-65 </a:t>
            </a:r>
          </a:p>
          <a:p>
            <a:r>
              <a:rPr lang="en-US" sz="1200" b="0" i="0" u="none" strike="noStrike" baseline="0" dirty="0">
                <a:latin typeface="Times New Roman" panose="02020603050405020304" pitchFamily="18" charset="0"/>
              </a:rPr>
              <a:t>• Greater impact to traffic operations on US-65 for construction of the box culvert. This would require an open cut of the roadway for installation and utilize significantly more traffic control </a:t>
            </a:r>
          </a:p>
          <a:p>
            <a:r>
              <a:rPr lang="en-US" sz="1200" b="0" i="0" u="none" strike="noStrike" baseline="0" dirty="0">
                <a:latin typeface="Times New Roman" panose="02020603050405020304" pitchFamily="18" charset="0"/>
              </a:rPr>
              <a:t>• Avoiding a newly installed water main west of US-65 could require slower bicycle design speeds of the trail while approaching the underpass to achieve a more perpendicular crossing of US-65 while limiting excavation limits of the trail construction </a:t>
            </a:r>
          </a:p>
          <a:p>
            <a:endParaRPr lang="en-US" sz="1200" b="0" i="0" u="none" strike="noStrike" baseline="0" dirty="0">
              <a:latin typeface="Times New Roman" panose="02020603050405020304" pitchFamily="18" charset="0"/>
            </a:endParaRPr>
          </a:p>
          <a:p>
            <a:r>
              <a:rPr lang="en-US" sz="1200" b="1" i="0" u="sng" strike="noStrike" baseline="0" dirty="0">
                <a:latin typeface="Times New Roman" panose="02020603050405020304" pitchFamily="18" charset="0"/>
              </a:rPr>
              <a:t>Option 3</a:t>
            </a:r>
          </a:p>
          <a:p>
            <a:r>
              <a:rPr lang="en-US" sz="1200" b="0" i="0" u="none" strike="noStrike" baseline="0" dirty="0">
                <a:solidFill>
                  <a:srgbClr val="000000"/>
                </a:solidFill>
                <a:latin typeface="Times New Roman" panose="02020603050405020304" pitchFamily="18" charset="0"/>
              </a:rPr>
              <a:t>Benefits </a:t>
            </a:r>
          </a:p>
          <a:p>
            <a:r>
              <a:rPr lang="en-US" sz="1200" b="0" i="0" u="none" strike="noStrike" baseline="0" dirty="0">
                <a:solidFill>
                  <a:srgbClr val="000000"/>
                </a:solidFill>
                <a:latin typeface="Times New Roman" panose="02020603050405020304" pitchFamily="18" charset="0"/>
              </a:rPr>
              <a:t>• Trail users would cross US-65 closer to a future interchange which may promote more use of the bridge structure and/or Chadwick Flyer Trail </a:t>
            </a:r>
          </a:p>
          <a:p>
            <a:r>
              <a:rPr lang="en-US" sz="1200" b="0" i="0" u="none" strike="noStrike" baseline="0" dirty="0">
                <a:solidFill>
                  <a:srgbClr val="000000"/>
                </a:solidFill>
                <a:latin typeface="Times New Roman" panose="02020603050405020304" pitchFamily="18" charset="0"/>
              </a:rPr>
              <a:t>• Lesser impact of trail alignment on established parcels west of US-65 </a:t>
            </a:r>
          </a:p>
          <a:p>
            <a:r>
              <a:rPr lang="en-US" sz="1200" b="0" i="0" u="none" strike="noStrike" baseline="0" dirty="0">
                <a:solidFill>
                  <a:srgbClr val="000000"/>
                </a:solidFill>
                <a:latin typeface="Times New Roman" panose="02020603050405020304" pitchFamily="18" charset="0"/>
              </a:rPr>
              <a:t>• Opportunity for enhanced aesthetics to promote the trail and provide an attractive monument along US-65 </a:t>
            </a:r>
          </a:p>
          <a:p>
            <a:endParaRPr lang="en-US" sz="1200" b="0" i="0" u="none" strike="noStrike" baseline="0" dirty="0">
              <a:solidFill>
                <a:srgbClr val="000000"/>
              </a:solidFill>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Disadvantages </a:t>
            </a:r>
          </a:p>
          <a:p>
            <a:r>
              <a:rPr lang="en-US" sz="1200" b="0" i="0" u="none" strike="noStrike" baseline="0" dirty="0">
                <a:solidFill>
                  <a:srgbClr val="000000"/>
                </a:solidFill>
                <a:latin typeface="Times New Roman" panose="02020603050405020304" pitchFamily="18" charset="0"/>
              </a:rPr>
              <a:t>• The bridge would need to be longer and thus more expensive than the Option 1 overpass due to accommodation of the future interchange ramps. Details about the US-65 and Longview Road future interchange can be found in the Interchange Executive Summary located in the appendix. </a:t>
            </a:r>
          </a:p>
          <a:p>
            <a:r>
              <a:rPr lang="en-US" sz="1200" b="0" i="0" u="none" strike="noStrike" baseline="0" dirty="0">
                <a:solidFill>
                  <a:srgbClr val="000000"/>
                </a:solidFill>
                <a:latin typeface="Times New Roman" panose="02020603050405020304" pitchFamily="18" charset="0"/>
              </a:rPr>
              <a:t>• Trail users would travel adjacent to US-65 and the user experience would lack a feeling of off-road or isolation from traditional roadway corridors </a:t>
            </a:r>
          </a:p>
          <a:p>
            <a:r>
              <a:rPr lang="en-US" sz="1200" b="0" i="0" u="none" strike="noStrike" baseline="0" dirty="0">
                <a:solidFill>
                  <a:srgbClr val="000000"/>
                </a:solidFill>
                <a:latin typeface="Times New Roman" panose="02020603050405020304" pitchFamily="18" charset="0"/>
              </a:rPr>
              <a:t>• Longer trail closures would be expected during construction of the future Longview Road interchange due to a need for significant reconstruction of the trail alignment. </a:t>
            </a:r>
          </a:p>
          <a:p>
            <a:endParaRPr lang="en-US" sz="1200" b="0" i="0" u="none" strike="noStrike" baseline="0" dirty="0">
              <a:latin typeface="Times New Roman" panose="02020603050405020304" pitchFamily="18" charset="0"/>
            </a:endParaRPr>
          </a:p>
          <a:p>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47AC1B-CF06-4422-BDFD-F30B64E72F73}" type="slidenum">
              <a:rPr lang="en-US" smtClean="0"/>
              <a:t>7</a:t>
            </a:fld>
            <a:endParaRPr lang="en-US"/>
          </a:p>
        </p:txBody>
      </p:sp>
    </p:spTree>
    <p:extLst>
      <p:ext uri="{BB962C8B-B14F-4D97-AF65-F5344CB8AC3E}">
        <p14:creationId xmlns:p14="http://schemas.microsoft.com/office/powerpoint/2010/main" val="271061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5D7B-5EC6-4AD2-9D56-1E4A24A952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F18AA0-7886-4CEA-BAF9-3A41045A7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72979-29C3-4DF1-8064-F45CAE70505B}"/>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5" name="Footer Placeholder 4">
            <a:extLst>
              <a:ext uri="{FF2B5EF4-FFF2-40B4-BE49-F238E27FC236}">
                <a16:creationId xmlns:a16="http://schemas.microsoft.com/office/drawing/2014/main" id="{0C96B64B-33C1-4AC3-B65B-D8EE05984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226ED-FA91-400D-9888-577269EC36BC}"/>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247901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5D2C-01F4-4E68-8A16-67E2D371A0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F987CE-70EB-444C-9BAD-BE695A8AE8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A1CCA-A40B-478E-B223-B6D855641C9A}"/>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5" name="Footer Placeholder 4">
            <a:extLst>
              <a:ext uri="{FF2B5EF4-FFF2-40B4-BE49-F238E27FC236}">
                <a16:creationId xmlns:a16="http://schemas.microsoft.com/office/drawing/2014/main" id="{26413D39-993F-4629-8559-28EDF6716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5083D-337C-4775-809C-F7BA8821ED43}"/>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276241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87B8E-4ED3-41C6-A59E-8EDED0F9C7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90A291-3F44-4026-9992-897666AAA1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7DCEE-EDBB-4771-9B19-C11345D51AC2}"/>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5" name="Footer Placeholder 4">
            <a:extLst>
              <a:ext uri="{FF2B5EF4-FFF2-40B4-BE49-F238E27FC236}">
                <a16:creationId xmlns:a16="http://schemas.microsoft.com/office/drawing/2014/main" id="{3EFDA97D-4F36-4EDF-A473-5AD388DC0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046C0-35E1-48E8-8393-4395428187DC}"/>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206726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9195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39C200B3-102B-4BB6-AEB0-D99EE027F096}"/>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8B450C90-6D4A-4D50-B15D-91C587AABC6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198553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6AADF661-E593-4423-A8A8-F22C94390782}"/>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F8BD6A50-BDFC-4B4C-9D3B-53B545F5318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361834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1530328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67628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877C5F-FF39-4400-9C13-0D7F04A0C78F}"/>
              </a:ext>
            </a:extLst>
          </p:cNvPr>
          <p:cNvSpPr/>
          <p:nvPr userDrawn="1"/>
        </p:nvSpPr>
        <p:spPr>
          <a:xfrm>
            <a:off x="6727371" y="54430"/>
            <a:ext cx="1238278" cy="6553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7097484" y="0"/>
            <a:ext cx="5094515" cy="6858000"/>
          </a:xfrm>
          <a:solidFill>
            <a:schemeClr val="bg1">
              <a:lumMod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979308"/>
          </a:xfrm>
        </p:spPr>
        <p:txBody>
          <a:bodyPr anchor="b"/>
          <a:lstStyle>
            <a:lvl1pPr>
              <a:defRPr sz="3200" b="1">
                <a:solidFill>
                  <a:schemeClr val="bg1"/>
                </a:solidFill>
                <a:latin typeface="+mn-lt"/>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78549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a:lstStyle/>
          <a:p>
            <a:r>
              <a:rPr lang="en-US"/>
              <a:t>Click icon to add picture</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Footer Placeholder 3">
            <a:extLst>
              <a:ext uri="{FF2B5EF4-FFF2-40B4-BE49-F238E27FC236}">
                <a16:creationId xmlns:a16="http://schemas.microsoft.com/office/drawing/2014/main" id="{7BFE929D-DC77-46CA-82A0-DBC67BEA93A1}"/>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04A17937-35A7-4492-BF9B-0912A22FF3F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70502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15311BA1-4F61-4FA7-9C20-685B3689CAEF}"/>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8EF357A5-40C6-41A4-B1BE-0AF78D459AC3}"/>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893641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5DF3-CA71-4437-B324-0FB240B69B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24534-D5EC-4474-9529-6A503A0E8C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2A029-6F72-4FA4-AEEC-B7FE777BD60E}"/>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5" name="Footer Placeholder 4">
            <a:extLst>
              <a:ext uri="{FF2B5EF4-FFF2-40B4-BE49-F238E27FC236}">
                <a16:creationId xmlns:a16="http://schemas.microsoft.com/office/drawing/2014/main" id="{37B16AA5-1199-4230-9D93-3EF816050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EE0A1-D0DA-424D-A4F8-4F27D2E6CFB4}"/>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3581947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a:solidFill>
            <a:schemeClr val="bg1">
              <a:lumMod val="50000"/>
            </a:schemeClr>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D56B8994-D221-4700-A133-4FCBC9C9406C}"/>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CCBE36DC-B3F9-4725-94B8-EAD411EC241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5" name="Title 4">
            <a:extLst>
              <a:ext uri="{FF2B5EF4-FFF2-40B4-BE49-F238E27FC236}">
                <a16:creationId xmlns:a16="http://schemas.microsoft.com/office/drawing/2014/main" id="{AF50108F-20E3-412D-860B-14CB11988F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132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96075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4519" y="1189038"/>
            <a:ext cx="11002962" cy="4987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a:normAutofit/>
          </a:bodyPr>
          <a:lstStyle>
            <a:lvl1pPr algn="ctr">
              <a:defRPr sz="3600" b="1" spc="300">
                <a:solidFill>
                  <a:schemeClr val="bg1"/>
                </a:solidFill>
                <a:latin typeface="+mn-lt"/>
              </a:defRPr>
            </a:lvl1pPr>
          </a:lstStyle>
          <a:p>
            <a:r>
              <a:rPr lang="en-US" dirty="0"/>
              <a:t>CLICK TO EDIT MASTER TITLE STYLE</a:t>
            </a:r>
          </a:p>
        </p:txBody>
      </p:sp>
      <p:sp>
        <p:nvSpPr>
          <p:cNvPr id="6" name="Footer Placeholder 5">
            <a:extLst>
              <a:ext uri="{FF2B5EF4-FFF2-40B4-BE49-F238E27FC236}">
                <a16:creationId xmlns:a16="http://schemas.microsoft.com/office/drawing/2014/main" id="{5BC6E0AC-4834-46AF-A953-9EE372259DE3}"/>
              </a:ext>
            </a:extLst>
          </p:cNvPr>
          <p:cNvSpPr>
            <a:spLocks noGrp="1"/>
          </p:cNvSpPr>
          <p:nvPr>
            <p:ph type="ftr" sz="quarter" idx="10"/>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0D4F2F3C-7D16-40A3-A7C1-77AE127D5D9A}"/>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8536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198968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564948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latin typeface="+mj-lt"/>
              </a:defRPr>
            </a:lvl1pPr>
          </a:lstStyle>
          <a:p>
            <a:pPr marL="228600" lvl="0" indent="-228600" algn="ctr"/>
            <a:r>
              <a:rPr lang="en-US"/>
              <a:t>Click to edit Master text styles</a:t>
            </a:r>
          </a:p>
        </p:txBody>
      </p:sp>
      <p:sp>
        <p:nvSpPr>
          <p:cNvPr id="15" name="Content Placeholder 5">
            <a:extLst>
              <a:ext uri="{FF2B5EF4-FFF2-40B4-BE49-F238E27FC236}">
                <a16:creationId xmlns:a16="http://schemas.microsoft.com/office/drawing/2014/main" id="{60C17447-B870-4054-B568-8B6B321EC5B7}"/>
              </a:ext>
            </a:extLst>
          </p:cNvPr>
          <p:cNvSpPr>
            <a:spLocks noGrp="1"/>
          </p:cNvSpPr>
          <p:nvPr>
            <p:ph sz="quarter" idx="4"/>
          </p:nvPr>
        </p:nvSpPr>
        <p:spPr>
          <a:xfrm>
            <a:off x="8153394" y="2108201"/>
            <a:ext cx="3464722" cy="3684588"/>
          </a:xfrm>
        </p:spPr>
        <p:txBody>
          <a:bodyPr vert="horz" lIns="91440" tIns="45720" rIns="91440" bIns="45720" rtlCol="0">
            <a:normAutofit/>
          </a:bodyPr>
          <a:lstStyle>
            <a:lvl1pPr marL="228600" indent="-228600">
              <a:defRPr lang="en-US" sz="1600" kern="1200" dirty="0">
                <a:solidFill>
                  <a:schemeClr val="bg1"/>
                </a:solidFill>
                <a:latin typeface="+mn-lt"/>
                <a:ea typeface="+mn-ea"/>
                <a:cs typeface="+mn-cs"/>
              </a:defRPr>
            </a:lvl1pPr>
            <a:lvl2pPr>
              <a:defRPr lang="en-US" sz="1400" dirty="0"/>
            </a:lvl2pPr>
            <a:lvl3pPr>
              <a:defRPr lang="en-US" sz="1200" dirty="0"/>
            </a:lvl3pPr>
            <a:lvl4pPr>
              <a:defRPr lang="en-US" sz="1100" dirty="0"/>
            </a:lvl4pPr>
            <a:lvl5pPr>
              <a:defRPr lang="en-US" sz="1100" dirty="0"/>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en-US"/>
              <a:t>Click to edit Master text styles</a:t>
            </a:r>
          </a:p>
          <a:p>
            <a:pPr marL="228600" lvl="1" indent="-228600" algn="l" defTabSz="914400" rtl="0" eaLnBrk="1" latinLnBrk="0" hangingPunct="1">
              <a:lnSpc>
                <a:spcPct val="150000"/>
              </a:lnSpc>
              <a:spcBef>
                <a:spcPts val="1000"/>
              </a:spcBef>
              <a:buFont typeface="Arial" panose="020B0604020202020204" pitchFamily="34" charset="0"/>
              <a:buChar char="•"/>
            </a:pPr>
            <a:r>
              <a:rPr lang="en-US"/>
              <a:t>Second level</a:t>
            </a:r>
          </a:p>
          <a:p>
            <a:pPr marL="228600" lvl="2" indent="-228600" algn="l" defTabSz="914400" rtl="0" eaLnBrk="1" latinLnBrk="0" hangingPunct="1">
              <a:lnSpc>
                <a:spcPct val="150000"/>
              </a:lnSpc>
              <a:spcBef>
                <a:spcPts val="1000"/>
              </a:spcBef>
              <a:buFont typeface="Arial" panose="020B0604020202020204" pitchFamily="34" charset="0"/>
              <a:buChar char="•"/>
            </a:pPr>
            <a:r>
              <a:rPr lang="en-US"/>
              <a:t>Third level</a:t>
            </a:r>
          </a:p>
          <a:p>
            <a:pPr marL="228600" lvl="3" indent="-228600" algn="l" defTabSz="914400" rtl="0" eaLnBrk="1" latinLnBrk="0" hangingPunct="1">
              <a:lnSpc>
                <a:spcPct val="150000"/>
              </a:lnSpc>
              <a:spcBef>
                <a:spcPts val="1000"/>
              </a:spcBef>
              <a:buFont typeface="Arial" panose="020B0604020202020204" pitchFamily="34" charset="0"/>
              <a:buChar char="•"/>
            </a:pPr>
            <a:r>
              <a:rPr lang="en-US"/>
              <a:t>Fourth level</a:t>
            </a:r>
          </a:p>
          <a:p>
            <a:pPr marL="228600" lvl="4" indent="-228600" algn="l" defTabSz="914400" rtl="0" eaLnBrk="1" latinLnBrk="0" hangingPunct="1">
              <a:lnSpc>
                <a:spcPct val="150000"/>
              </a:lnSpc>
              <a:spcBef>
                <a:spcPts val="1000"/>
              </a:spcBef>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3214540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5DDDD410-5ABA-46A5-B282-F37437EFB673}"/>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6215741"/>
            <a:chOff x="252031" y="391887"/>
            <a:chExt cx="7433283" cy="6215741"/>
          </a:xfrm>
        </p:grpSpPr>
        <p:sp>
          <p:nvSpPr>
            <p:cNvPr id="17" name="Rectangle 16">
              <a:extLst>
                <a:ext uri="{FF2B5EF4-FFF2-40B4-BE49-F238E27FC236}">
                  <a16:creationId xmlns:a16="http://schemas.microsoft.com/office/drawing/2014/main" id="{9BDB1890-91F2-49FC-B0F4-3F3FF11B6A1A}"/>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957043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a:lstStyle/>
          <a:p>
            <a:fld id="{8C2E478F-E849-4A8C-AF1F-CBCC78A7CBFA}" type="slidenum">
              <a:rPr lang="en-US" noProof="0" smtClean="0"/>
              <a:pPr/>
              <a:t>‹#›</a:t>
            </a:fld>
            <a:endParaRPr lang="en-US" noProof="0"/>
          </a:p>
        </p:txBody>
      </p:sp>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097209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a:lstStyle/>
          <a:p>
            <a:fld id="{8C2E478F-E849-4A8C-AF1F-CBCC78A7CBFA}" type="slidenum">
              <a:rPr lang="en-US" noProof="0" smtClean="0"/>
              <a:pPr/>
              <a:t>‹#›</a:t>
            </a:fld>
            <a:endParaRPr lang="en-US" noProof="0"/>
          </a:p>
        </p:txBody>
      </p:sp>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640192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78571B4-4133-4DE5-AD8F-A341842CBE58}"/>
              </a:ext>
            </a:extLst>
          </p:cNvPr>
          <p:cNvSpPr>
            <a:spLocks noGrp="1"/>
          </p:cNvSpPr>
          <p:nvPr>
            <p:ph type="ftr" sz="quarter" idx="10"/>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B65AC00-5FCA-4A4E-A036-2FCBDEAF17D9}"/>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19826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D162-1F2A-4906-BB58-13236AE81A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99E1D4-2C56-4901-810F-22DC103D5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F3A5B5-A830-4836-91AA-E04D01B4C86F}"/>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5" name="Footer Placeholder 4">
            <a:extLst>
              <a:ext uri="{FF2B5EF4-FFF2-40B4-BE49-F238E27FC236}">
                <a16:creationId xmlns:a16="http://schemas.microsoft.com/office/drawing/2014/main" id="{880432E3-A1DB-4480-A52C-DF84D0989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BD39C-CBCE-467B-9B1F-1A0A30E84F19}"/>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385854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19EE-EBDF-4713-9063-F10D3E0A1E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799BC-3174-4242-9802-BF4A1C452C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C38E4-9922-40B6-A037-3B41CEA077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6CD540-6BC8-4782-BE07-F11E1E1DCC89}"/>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6" name="Footer Placeholder 5">
            <a:extLst>
              <a:ext uri="{FF2B5EF4-FFF2-40B4-BE49-F238E27FC236}">
                <a16:creationId xmlns:a16="http://schemas.microsoft.com/office/drawing/2014/main" id="{01C9C654-CF07-40D2-A848-45AC56C7C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14DA5-FEEC-405C-BE3A-8B4FC0C8CEE8}"/>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39941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95E9-801D-4C31-9834-03F7C83AD8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EF5CA-A527-40CD-BC00-70BB9DFD90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6DB5D7-B172-4E5F-AC12-C466E789D3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72E22C-0247-4747-B82F-9E6F4D77D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2B69A4-5195-4632-B99F-5EF72CA800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12506-26C9-46DF-BA93-0147D0907B4A}"/>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8" name="Footer Placeholder 7">
            <a:extLst>
              <a:ext uri="{FF2B5EF4-FFF2-40B4-BE49-F238E27FC236}">
                <a16:creationId xmlns:a16="http://schemas.microsoft.com/office/drawing/2014/main" id="{04EE05F5-1B2A-432C-84F7-51AF8CBBDF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3747AC-4810-448A-A351-5B15B2487B61}"/>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236740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36E4-7C7C-442D-9526-A9B586B805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D9A421-9BD1-4717-9888-80FF66F8DED6}"/>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4" name="Footer Placeholder 3">
            <a:extLst>
              <a:ext uri="{FF2B5EF4-FFF2-40B4-BE49-F238E27FC236}">
                <a16:creationId xmlns:a16="http://schemas.microsoft.com/office/drawing/2014/main" id="{0077B1A0-6F84-41AC-8B83-5B7B4C754F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08F64A-0F3F-40FF-A846-E279BEBF43CB}"/>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28488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8A9AC-33A9-422C-B27F-B03418878040}"/>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3" name="Footer Placeholder 2">
            <a:extLst>
              <a:ext uri="{FF2B5EF4-FFF2-40B4-BE49-F238E27FC236}">
                <a16:creationId xmlns:a16="http://schemas.microsoft.com/office/drawing/2014/main" id="{2A091B75-63A8-4956-9524-B4E583676D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CFEAB9-FE55-443D-A490-8C9D9DD7EFD1}"/>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217926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DC79-7C24-4D48-B19C-A269981CA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097823-0262-45C3-9E03-4ACB7F69E3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A6D5E6-B7E0-497C-A810-B048DF523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553258-4B96-4E35-AEA9-F8FAAD203C4F}"/>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6" name="Footer Placeholder 5">
            <a:extLst>
              <a:ext uri="{FF2B5EF4-FFF2-40B4-BE49-F238E27FC236}">
                <a16:creationId xmlns:a16="http://schemas.microsoft.com/office/drawing/2014/main" id="{A0BB62CC-BB68-4EF2-A815-5B83CD9E8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7DC30-BA1E-4AD9-9100-396490D44A13}"/>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140608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0D28-61C2-42A5-A740-25F6206BF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F2A8DE-EE17-4048-9BEB-62AD2A062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1E592A-9173-4747-BCFC-1BBDF88D9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16EA6B-B680-49FD-B44B-00407E96E7F1}"/>
              </a:ext>
            </a:extLst>
          </p:cNvPr>
          <p:cNvSpPr>
            <a:spLocks noGrp="1"/>
          </p:cNvSpPr>
          <p:nvPr>
            <p:ph type="dt" sz="half" idx="10"/>
          </p:nvPr>
        </p:nvSpPr>
        <p:spPr/>
        <p:txBody>
          <a:bodyPr/>
          <a:lstStyle/>
          <a:p>
            <a:fld id="{AFB9F629-BF3F-4708-B50B-942476AF2081}" type="datetimeFigureOut">
              <a:rPr lang="en-US" smtClean="0"/>
              <a:t>5/16/2022</a:t>
            </a:fld>
            <a:endParaRPr lang="en-US"/>
          </a:p>
        </p:txBody>
      </p:sp>
      <p:sp>
        <p:nvSpPr>
          <p:cNvPr id="6" name="Footer Placeholder 5">
            <a:extLst>
              <a:ext uri="{FF2B5EF4-FFF2-40B4-BE49-F238E27FC236}">
                <a16:creationId xmlns:a16="http://schemas.microsoft.com/office/drawing/2014/main" id="{C42251BA-4865-4B50-AC11-815CD4DC7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D75A6-44E3-43B6-A56A-D9DE7B94D2AB}"/>
              </a:ext>
            </a:extLst>
          </p:cNvPr>
          <p:cNvSpPr>
            <a:spLocks noGrp="1"/>
          </p:cNvSpPr>
          <p:nvPr>
            <p:ph type="sldNum" sz="quarter" idx="12"/>
          </p:nvPr>
        </p:nvSpPr>
        <p:spPr/>
        <p:txBody>
          <a:bodyPr/>
          <a:lstStyle/>
          <a:p>
            <a:fld id="{B2DAD2DE-7869-4CED-B58E-94B490D8E878}" type="slidenum">
              <a:rPr lang="en-US" smtClean="0"/>
              <a:t>‹#›</a:t>
            </a:fld>
            <a:endParaRPr lang="en-US"/>
          </a:p>
        </p:txBody>
      </p:sp>
    </p:spTree>
    <p:extLst>
      <p:ext uri="{BB962C8B-B14F-4D97-AF65-F5344CB8AC3E}">
        <p14:creationId xmlns:p14="http://schemas.microsoft.com/office/powerpoint/2010/main" val="232295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D6EFB4-FB56-469B-A8D6-5AF7F1F03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7E59A1-155E-406E-979D-4835B542A5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515B0-AD1D-4541-B838-349A11AFC4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F629-BF3F-4708-B50B-942476AF2081}" type="datetimeFigureOut">
              <a:rPr lang="en-US" smtClean="0"/>
              <a:t>5/16/2022</a:t>
            </a:fld>
            <a:endParaRPr lang="en-US"/>
          </a:p>
        </p:txBody>
      </p:sp>
      <p:sp>
        <p:nvSpPr>
          <p:cNvPr id="5" name="Footer Placeholder 4">
            <a:extLst>
              <a:ext uri="{FF2B5EF4-FFF2-40B4-BE49-F238E27FC236}">
                <a16:creationId xmlns:a16="http://schemas.microsoft.com/office/drawing/2014/main" id="{DF156617-83EA-437C-8D94-418815E82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264408-3BBF-451D-82D6-D740493C6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AD2DE-7869-4CED-B58E-94B490D8E878}" type="slidenum">
              <a:rPr lang="en-US" smtClean="0"/>
              <a:t>‹#›</a:t>
            </a:fld>
            <a:endParaRPr lang="en-US"/>
          </a:p>
        </p:txBody>
      </p:sp>
    </p:spTree>
    <p:extLst>
      <p:ext uri="{BB962C8B-B14F-4D97-AF65-F5344CB8AC3E}">
        <p14:creationId xmlns:p14="http://schemas.microsoft.com/office/powerpoint/2010/main" val="387007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00232" cy="4988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68303"/>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Add a Footer</a:t>
            </a:r>
          </a:p>
        </p:txBody>
      </p:sp>
      <p:sp>
        <p:nvSpPr>
          <p:cNvPr id="9" name="Rectangle: Single Corner Snipped 8">
            <a:extLst>
              <a:ext uri="{FF2B5EF4-FFF2-40B4-BE49-F238E27FC236}">
                <a16:creationId xmlns:a16="http://schemas.microsoft.com/office/drawing/2014/main" id="{7166C798-72CE-4F2D-9A04-013F24A2659F}"/>
              </a:ext>
            </a:extLst>
          </p:cNvPr>
          <p:cNvSpPr/>
          <p:nvPr userDrawn="1"/>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Slide Number Placeholder 5">
            <a:extLst>
              <a:ext uri="{FF2B5EF4-FFF2-40B4-BE49-F238E27FC236}">
                <a16:creationId xmlns:a16="http://schemas.microsoft.com/office/drawing/2014/main" id="{3ACE58C5-CE1C-415B-8591-25A53FF2AE88}"/>
              </a:ext>
            </a:extLst>
          </p:cNvPr>
          <p:cNvSpPr>
            <a:spLocks noGrp="1"/>
          </p:cNvSpPr>
          <p:nvPr>
            <p:ph type="sldNum" sz="quarter" idx="4"/>
          </p:nvPr>
        </p:nvSpPr>
        <p:spPr>
          <a:xfrm>
            <a:off x="11549269" y="6405746"/>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746646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ctr" defTabSz="914400" rtl="0" eaLnBrk="1" latinLnBrk="0" hangingPunct="1">
        <a:lnSpc>
          <a:spcPct val="90000"/>
        </a:lnSpc>
        <a:spcBef>
          <a:spcPct val="0"/>
        </a:spcBef>
        <a:buNone/>
        <a:defRPr sz="4400" b="1"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3F3AD1-45C2-47A4-8F4B-596F37AF9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6F442FF-BC98-4798-9EED-51E96286DD31}"/>
              </a:ext>
            </a:extLst>
          </p:cNvPr>
          <p:cNvSpPr>
            <a:spLocks noGrp="1"/>
          </p:cNvSpPr>
          <p:nvPr>
            <p:ph type="subTitle" idx="1"/>
          </p:nvPr>
        </p:nvSpPr>
        <p:spPr>
          <a:xfrm>
            <a:off x="362463" y="3056120"/>
            <a:ext cx="4209535" cy="914302"/>
          </a:xfrm>
        </p:spPr>
        <p:txBody>
          <a:bodyPr>
            <a:normAutofit/>
          </a:bodyPr>
          <a:lstStyle/>
          <a:p>
            <a:pPr algn="l"/>
            <a:r>
              <a:rPr lang="en-US" sz="1600" dirty="0">
                <a:solidFill>
                  <a:schemeClr val="bg1"/>
                </a:solidFill>
                <a:latin typeface="Arial Black" panose="020B0A04020102020204" pitchFamily="34" charset="0"/>
              </a:rPr>
              <a:t>Chadwick Flyer Trail -- US65 Crossing Study</a:t>
            </a:r>
          </a:p>
        </p:txBody>
      </p:sp>
    </p:spTree>
    <p:extLst>
      <p:ext uri="{BB962C8B-B14F-4D97-AF65-F5344CB8AC3E}">
        <p14:creationId xmlns:p14="http://schemas.microsoft.com/office/powerpoint/2010/main" val="213154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B73EF6-7D0C-4550-9745-7872BDB68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23146DFF-F3AB-433D-99F4-EAF8A2455C1E}"/>
              </a:ext>
            </a:extLst>
          </p:cNvPr>
          <p:cNvSpPr>
            <a:spLocks noGrp="1"/>
          </p:cNvSpPr>
          <p:nvPr>
            <p:ph type="title"/>
          </p:nvPr>
        </p:nvSpPr>
        <p:spPr>
          <a:xfrm>
            <a:off x="922638" y="2000978"/>
            <a:ext cx="7471719" cy="779463"/>
          </a:xfrm>
        </p:spPr>
        <p:txBody>
          <a:bodyPr/>
          <a:lstStyle/>
          <a:p>
            <a:r>
              <a:rPr lang="en-US" dirty="0">
                <a:solidFill>
                  <a:schemeClr val="bg1"/>
                </a:solidFill>
                <a:latin typeface="Arial" panose="020B0604020202020204" pitchFamily="34" charset="0"/>
                <a:cs typeface="Arial" panose="020B0604020202020204" pitchFamily="34" charset="0"/>
              </a:rPr>
              <a:t>Questions????</a:t>
            </a:r>
          </a:p>
        </p:txBody>
      </p:sp>
      <p:sp>
        <p:nvSpPr>
          <p:cNvPr id="9" name="Content Placeholder 2">
            <a:extLst>
              <a:ext uri="{FF2B5EF4-FFF2-40B4-BE49-F238E27FC236}">
                <a16:creationId xmlns:a16="http://schemas.microsoft.com/office/drawing/2014/main" id="{9FB5E28F-3B3F-4E2D-83CA-BD3012B30268}"/>
              </a:ext>
            </a:extLst>
          </p:cNvPr>
          <p:cNvSpPr>
            <a:spLocks noGrp="1"/>
          </p:cNvSpPr>
          <p:nvPr>
            <p:ph idx="1"/>
          </p:nvPr>
        </p:nvSpPr>
        <p:spPr>
          <a:xfrm>
            <a:off x="461319" y="1603199"/>
            <a:ext cx="7471719" cy="4351338"/>
          </a:xfrm>
        </p:spPr>
        <p:txBody>
          <a:bodyPr>
            <a:normAutofit/>
          </a:bodyPr>
          <a:lstStyle/>
          <a:p>
            <a:pPr marL="0" indent="0">
              <a:buNone/>
            </a:pPr>
            <a:r>
              <a:rPr lang="en-US" sz="1400" dirty="0">
                <a:solidFill>
                  <a:schemeClr val="bg1"/>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28C1DBB7-6927-4EAD-803E-96D8C150D7F0}"/>
              </a:ext>
            </a:extLst>
          </p:cNvPr>
          <p:cNvSpPr txBox="1"/>
          <p:nvPr/>
        </p:nvSpPr>
        <p:spPr>
          <a:xfrm>
            <a:off x="444844" y="6298683"/>
            <a:ext cx="329512"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8</a:t>
            </a:r>
            <a:endParaRPr lang="en-US" sz="800" dirty="0"/>
          </a:p>
        </p:txBody>
      </p:sp>
    </p:spTree>
    <p:extLst>
      <p:ext uri="{BB962C8B-B14F-4D97-AF65-F5344CB8AC3E}">
        <p14:creationId xmlns:p14="http://schemas.microsoft.com/office/powerpoint/2010/main" val="278776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B73EF6-7D0C-4550-9745-7872BDB68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 y="0"/>
            <a:ext cx="12192000" cy="6858000"/>
          </a:xfrm>
          <a:prstGeom prst="rect">
            <a:avLst/>
          </a:prstGeom>
        </p:spPr>
      </p:pic>
      <p:sp>
        <p:nvSpPr>
          <p:cNvPr id="8" name="Title 1">
            <a:extLst>
              <a:ext uri="{FF2B5EF4-FFF2-40B4-BE49-F238E27FC236}">
                <a16:creationId xmlns:a16="http://schemas.microsoft.com/office/drawing/2014/main" id="{23146DFF-F3AB-433D-99F4-EAF8A2455C1E}"/>
              </a:ext>
            </a:extLst>
          </p:cNvPr>
          <p:cNvSpPr>
            <a:spLocks noGrp="1"/>
          </p:cNvSpPr>
          <p:nvPr>
            <p:ph type="title"/>
          </p:nvPr>
        </p:nvSpPr>
        <p:spPr>
          <a:xfrm>
            <a:off x="461319" y="365125"/>
            <a:ext cx="8154175" cy="779463"/>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Purpose of US65 Crossing Study</a:t>
            </a:r>
          </a:p>
        </p:txBody>
      </p:sp>
      <p:sp>
        <p:nvSpPr>
          <p:cNvPr id="9" name="Content Placeholder 2">
            <a:extLst>
              <a:ext uri="{FF2B5EF4-FFF2-40B4-BE49-F238E27FC236}">
                <a16:creationId xmlns:a16="http://schemas.microsoft.com/office/drawing/2014/main" id="{9FB5E28F-3B3F-4E2D-83CA-BD3012B30268}"/>
              </a:ext>
            </a:extLst>
          </p:cNvPr>
          <p:cNvSpPr>
            <a:spLocks noGrp="1"/>
          </p:cNvSpPr>
          <p:nvPr>
            <p:ph idx="1"/>
          </p:nvPr>
        </p:nvSpPr>
        <p:spPr>
          <a:xfrm>
            <a:off x="461319" y="1603199"/>
            <a:ext cx="7471719" cy="4351338"/>
          </a:xfrm>
        </p:spPr>
        <p:txBody>
          <a:bodyPr>
            <a:normAutofit/>
          </a:bodyPr>
          <a:lstStyle/>
          <a:p>
            <a:r>
              <a:rPr lang="en-US" sz="2400" dirty="0">
                <a:solidFill>
                  <a:srgbClr val="62A744"/>
                </a:solidFill>
                <a:latin typeface="Arial" panose="020B0604020202020204" pitchFamily="34" charset="0"/>
                <a:cs typeface="Arial" panose="020B0604020202020204" pitchFamily="34" charset="0"/>
              </a:rPr>
              <a:t>US Highway 65 divides the rail corridor/trail in two</a:t>
            </a:r>
          </a:p>
          <a:p>
            <a:endParaRPr lang="en-US" sz="2400" dirty="0">
              <a:solidFill>
                <a:srgbClr val="62A744"/>
              </a:solidFill>
              <a:latin typeface="Arial" panose="020B0604020202020204" pitchFamily="34" charset="0"/>
              <a:cs typeface="Arial" panose="020B0604020202020204" pitchFamily="34" charset="0"/>
            </a:endParaRPr>
          </a:p>
          <a:p>
            <a:r>
              <a:rPr lang="en-US" sz="2400" dirty="0">
                <a:solidFill>
                  <a:srgbClr val="62A744"/>
                </a:solidFill>
                <a:latin typeface="Arial" panose="020B0604020202020204" pitchFamily="34" charset="0"/>
                <a:cs typeface="Arial" panose="020B0604020202020204" pitchFamily="34" charset="0"/>
              </a:rPr>
              <a:t>Critical need for a grade separated crossing</a:t>
            </a:r>
          </a:p>
          <a:p>
            <a:endParaRPr lang="en-US" sz="2400" dirty="0">
              <a:solidFill>
                <a:srgbClr val="62A744"/>
              </a:solidFill>
              <a:latin typeface="Arial" panose="020B0604020202020204" pitchFamily="34" charset="0"/>
              <a:cs typeface="Arial" panose="020B0604020202020204" pitchFamily="34" charset="0"/>
            </a:endParaRPr>
          </a:p>
          <a:p>
            <a:r>
              <a:rPr lang="en-US" sz="2400" dirty="0">
                <a:solidFill>
                  <a:srgbClr val="62A744"/>
                </a:solidFill>
                <a:latin typeface="Arial" panose="020B0604020202020204" pitchFamily="34" charset="0"/>
                <a:cs typeface="Arial" panose="020B0604020202020204" pitchFamily="34" charset="0"/>
              </a:rPr>
              <a:t>Exploration of locations and methods for crossing</a:t>
            </a:r>
          </a:p>
        </p:txBody>
      </p:sp>
      <p:sp>
        <p:nvSpPr>
          <p:cNvPr id="10" name="TextBox 9">
            <a:extLst>
              <a:ext uri="{FF2B5EF4-FFF2-40B4-BE49-F238E27FC236}">
                <a16:creationId xmlns:a16="http://schemas.microsoft.com/office/drawing/2014/main" id="{28C1DBB7-6927-4EAD-803E-96D8C150D7F0}"/>
              </a:ext>
            </a:extLst>
          </p:cNvPr>
          <p:cNvSpPr txBox="1"/>
          <p:nvPr/>
        </p:nvSpPr>
        <p:spPr>
          <a:xfrm>
            <a:off x="444844" y="6298683"/>
            <a:ext cx="329512"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1</a:t>
            </a:r>
            <a:endParaRPr lang="en-US" sz="800" dirty="0"/>
          </a:p>
        </p:txBody>
      </p:sp>
    </p:spTree>
    <p:extLst>
      <p:ext uri="{BB962C8B-B14F-4D97-AF65-F5344CB8AC3E}">
        <p14:creationId xmlns:p14="http://schemas.microsoft.com/office/powerpoint/2010/main" val="414721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86D306-B4E6-47AF-A7F0-22B0BB044488}"/>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b="0" dirty="0">
                <a:latin typeface="Arial" panose="020B0604020202020204" pitchFamily="34" charset="0"/>
                <a:cs typeface="Arial" panose="020B0604020202020204" pitchFamily="34" charset="0"/>
              </a:rPr>
              <a:t>Option 1 - Overpass near CF rail alignment </a:t>
            </a:r>
          </a:p>
        </p:txBody>
      </p:sp>
      <p:pic>
        <p:nvPicPr>
          <p:cNvPr id="5" name="Picture 4">
            <a:extLst>
              <a:ext uri="{FF2B5EF4-FFF2-40B4-BE49-F238E27FC236}">
                <a16:creationId xmlns:a16="http://schemas.microsoft.com/office/drawing/2014/main" id="{46BFEBEB-7868-401C-B1CA-03D2075E4F52}"/>
              </a:ext>
            </a:extLst>
          </p:cNvPr>
          <p:cNvPicPr>
            <a:picLocks noChangeAspect="1"/>
          </p:cNvPicPr>
          <p:nvPr/>
        </p:nvPicPr>
        <p:blipFill>
          <a:blip r:embed="rId3"/>
          <a:stretch>
            <a:fillRect/>
          </a:stretch>
        </p:blipFill>
        <p:spPr>
          <a:xfrm>
            <a:off x="0" y="1508760"/>
            <a:ext cx="12192000" cy="3840480"/>
          </a:xfrm>
          <a:prstGeom prst="rect">
            <a:avLst/>
          </a:prstGeom>
        </p:spPr>
      </p:pic>
      <p:sp>
        <p:nvSpPr>
          <p:cNvPr id="3" name="Text Placeholder 2">
            <a:extLst>
              <a:ext uri="{FF2B5EF4-FFF2-40B4-BE49-F238E27FC236}">
                <a16:creationId xmlns:a16="http://schemas.microsoft.com/office/drawing/2014/main" id="{B84C3A53-760B-4DC4-9550-B0B5BB606FCD}"/>
              </a:ext>
            </a:extLst>
          </p:cNvPr>
          <p:cNvSpPr>
            <a:spLocks noGrp="1"/>
          </p:cNvSpPr>
          <p:nvPr>
            <p:ph type="body" sz="quarter" idx="4294967295"/>
          </p:nvPr>
        </p:nvSpPr>
        <p:spPr>
          <a:xfrm>
            <a:off x="1587500" y="1722438"/>
            <a:ext cx="9017000" cy="3413125"/>
          </a:xfrm>
        </p:spPr>
        <p:txBody>
          <a:bodyPr anchor="ctr">
            <a:normAutofit/>
          </a:bodyPr>
          <a:lstStyle/>
          <a:p>
            <a:pPr marL="0" indent="0" algn="ctr">
              <a:lnSpc>
                <a:spcPct val="100000"/>
              </a:lnSpc>
              <a:buNone/>
            </a:pPr>
            <a:r>
              <a:rPr lang="en-US" sz="6000" u="sng" dirty="0"/>
              <a:t> </a:t>
            </a:r>
          </a:p>
        </p:txBody>
      </p:sp>
    </p:spTree>
    <p:extLst>
      <p:ext uri="{BB962C8B-B14F-4D97-AF65-F5344CB8AC3E}">
        <p14:creationId xmlns:p14="http://schemas.microsoft.com/office/powerpoint/2010/main" val="595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86D306-B4E6-47AF-A7F0-22B0BB044488}"/>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b="0" dirty="0">
                <a:latin typeface="Arial" panose="020B0604020202020204" pitchFamily="34" charset="0"/>
                <a:cs typeface="Arial" panose="020B0604020202020204" pitchFamily="34" charset="0"/>
              </a:rPr>
              <a:t>Option 2 – Underpass near CF rail alignment</a:t>
            </a:r>
          </a:p>
        </p:txBody>
      </p:sp>
      <p:sp>
        <p:nvSpPr>
          <p:cNvPr id="3" name="Text Placeholder 2">
            <a:extLst>
              <a:ext uri="{FF2B5EF4-FFF2-40B4-BE49-F238E27FC236}">
                <a16:creationId xmlns:a16="http://schemas.microsoft.com/office/drawing/2014/main" id="{B84C3A53-760B-4DC4-9550-B0B5BB606FCD}"/>
              </a:ext>
            </a:extLst>
          </p:cNvPr>
          <p:cNvSpPr>
            <a:spLocks noGrp="1"/>
          </p:cNvSpPr>
          <p:nvPr>
            <p:ph type="body" sz="quarter" idx="4294967295"/>
          </p:nvPr>
        </p:nvSpPr>
        <p:spPr>
          <a:xfrm>
            <a:off x="1587500" y="1722438"/>
            <a:ext cx="9017000" cy="3413125"/>
          </a:xfrm>
        </p:spPr>
        <p:txBody>
          <a:bodyPr anchor="ctr">
            <a:normAutofit/>
          </a:bodyPr>
          <a:lstStyle/>
          <a:p>
            <a:pPr marL="0" indent="0" algn="ctr">
              <a:lnSpc>
                <a:spcPct val="100000"/>
              </a:lnSpc>
              <a:buNone/>
            </a:pPr>
            <a:r>
              <a:rPr lang="en-US" sz="6000" u="sng" dirty="0"/>
              <a:t> </a:t>
            </a:r>
          </a:p>
        </p:txBody>
      </p:sp>
      <p:pic>
        <p:nvPicPr>
          <p:cNvPr id="6" name="Content Placeholder 4">
            <a:extLst>
              <a:ext uri="{FF2B5EF4-FFF2-40B4-BE49-F238E27FC236}">
                <a16:creationId xmlns:a16="http://schemas.microsoft.com/office/drawing/2014/main" id="{04B4165E-7CEF-4045-87A5-CDB634471C27}"/>
              </a:ext>
            </a:extLst>
          </p:cNvPr>
          <p:cNvPicPr>
            <a:picLocks noChangeAspect="1"/>
          </p:cNvPicPr>
          <p:nvPr/>
        </p:nvPicPr>
        <p:blipFill>
          <a:blip r:embed="rId2"/>
          <a:stretch>
            <a:fillRect/>
          </a:stretch>
        </p:blipFill>
        <p:spPr>
          <a:xfrm>
            <a:off x="0" y="1550463"/>
            <a:ext cx="12192000" cy="4645935"/>
          </a:xfrm>
          <a:prstGeom prst="rect">
            <a:avLst/>
          </a:prstGeom>
        </p:spPr>
      </p:pic>
    </p:spTree>
    <p:extLst>
      <p:ext uri="{BB962C8B-B14F-4D97-AF65-F5344CB8AC3E}">
        <p14:creationId xmlns:p14="http://schemas.microsoft.com/office/powerpoint/2010/main" val="265688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86D306-B4E6-47AF-A7F0-22B0BB044488}"/>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595884" y="380277"/>
            <a:ext cx="11000232" cy="1188720"/>
          </a:xfrm>
        </p:spPr>
        <p:txBody>
          <a:bodyPr>
            <a:normAutofit fontScale="90000"/>
          </a:bodyPr>
          <a:lstStyle/>
          <a:p>
            <a:r>
              <a:rPr lang="en-US" b="0" dirty="0">
                <a:latin typeface="Arial" panose="020B0604020202020204" pitchFamily="34" charset="0"/>
                <a:cs typeface="Arial" panose="020B0604020202020204" pitchFamily="34" charset="0"/>
              </a:rPr>
              <a:t>Option 3 – Overpass adjacent to future Longview Rd/US65 Interchange </a:t>
            </a:r>
          </a:p>
        </p:txBody>
      </p:sp>
      <p:sp>
        <p:nvSpPr>
          <p:cNvPr id="3" name="Text Placeholder 2">
            <a:extLst>
              <a:ext uri="{FF2B5EF4-FFF2-40B4-BE49-F238E27FC236}">
                <a16:creationId xmlns:a16="http://schemas.microsoft.com/office/drawing/2014/main" id="{B84C3A53-760B-4DC4-9550-B0B5BB606FCD}"/>
              </a:ext>
            </a:extLst>
          </p:cNvPr>
          <p:cNvSpPr>
            <a:spLocks noGrp="1"/>
          </p:cNvSpPr>
          <p:nvPr>
            <p:ph type="body" sz="quarter" idx="4294967295"/>
          </p:nvPr>
        </p:nvSpPr>
        <p:spPr>
          <a:xfrm>
            <a:off x="1587500" y="1722438"/>
            <a:ext cx="9017000" cy="3413125"/>
          </a:xfrm>
        </p:spPr>
        <p:txBody>
          <a:bodyPr anchor="ctr">
            <a:normAutofit/>
          </a:bodyPr>
          <a:lstStyle/>
          <a:p>
            <a:pPr marL="0" indent="0" algn="ctr">
              <a:lnSpc>
                <a:spcPct val="100000"/>
              </a:lnSpc>
              <a:buNone/>
            </a:pPr>
            <a:r>
              <a:rPr lang="en-US" sz="6000" u="sng" dirty="0"/>
              <a:t> </a:t>
            </a:r>
          </a:p>
        </p:txBody>
      </p:sp>
      <p:pic>
        <p:nvPicPr>
          <p:cNvPr id="6" name="Picture 5">
            <a:extLst>
              <a:ext uri="{FF2B5EF4-FFF2-40B4-BE49-F238E27FC236}">
                <a16:creationId xmlns:a16="http://schemas.microsoft.com/office/drawing/2014/main" id="{132AFFA3-6789-4202-90C6-19480F11BDBD}"/>
              </a:ext>
            </a:extLst>
          </p:cNvPr>
          <p:cNvPicPr>
            <a:picLocks noChangeAspect="1"/>
          </p:cNvPicPr>
          <p:nvPr/>
        </p:nvPicPr>
        <p:blipFill rotWithShape="1">
          <a:blip r:embed="rId2"/>
          <a:srcRect t="1209" r="15214"/>
          <a:stretch/>
        </p:blipFill>
        <p:spPr>
          <a:xfrm>
            <a:off x="392151" y="1873218"/>
            <a:ext cx="11407698" cy="4532528"/>
          </a:xfrm>
          <a:prstGeom prst="rect">
            <a:avLst/>
          </a:prstGeom>
        </p:spPr>
      </p:pic>
    </p:spTree>
    <p:extLst>
      <p:ext uri="{BB962C8B-B14F-4D97-AF65-F5344CB8AC3E}">
        <p14:creationId xmlns:p14="http://schemas.microsoft.com/office/powerpoint/2010/main" val="413268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B73EF6-7D0C-4550-9745-7872BDB68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23146DFF-F3AB-433D-99F4-EAF8A2455C1E}"/>
              </a:ext>
            </a:extLst>
          </p:cNvPr>
          <p:cNvSpPr>
            <a:spLocks noGrp="1"/>
          </p:cNvSpPr>
          <p:nvPr>
            <p:ph type="title"/>
          </p:nvPr>
        </p:nvSpPr>
        <p:spPr>
          <a:xfrm>
            <a:off x="4207152" y="365125"/>
            <a:ext cx="7471719" cy="779463"/>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Estimated Costs of each Option</a:t>
            </a:r>
          </a:p>
        </p:txBody>
      </p:sp>
      <p:sp>
        <p:nvSpPr>
          <p:cNvPr id="9" name="Content Placeholder 2">
            <a:extLst>
              <a:ext uri="{FF2B5EF4-FFF2-40B4-BE49-F238E27FC236}">
                <a16:creationId xmlns:a16="http://schemas.microsoft.com/office/drawing/2014/main" id="{9FB5E28F-3B3F-4E2D-83CA-BD3012B30268}"/>
              </a:ext>
            </a:extLst>
          </p:cNvPr>
          <p:cNvSpPr>
            <a:spLocks noGrp="1"/>
          </p:cNvSpPr>
          <p:nvPr>
            <p:ph idx="1"/>
          </p:nvPr>
        </p:nvSpPr>
        <p:spPr>
          <a:xfrm>
            <a:off x="4207152" y="1603199"/>
            <a:ext cx="7471719" cy="4351338"/>
          </a:xfrm>
        </p:spPr>
        <p:txBody>
          <a:bodyPr>
            <a:normAutofit/>
          </a:bodyPr>
          <a:lstStyle/>
          <a:p>
            <a:r>
              <a:rPr lang="en-US" sz="2400" dirty="0">
                <a:solidFill>
                  <a:srgbClr val="62A744"/>
                </a:solidFill>
                <a:latin typeface="Arial" panose="020B0604020202020204" pitchFamily="34" charset="0"/>
                <a:cs typeface="Arial" panose="020B0604020202020204" pitchFamily="34" charset="0"/>
              </a:rPr>
              <a:t>Option 1 - $2,755,000</a:t>
            </a:r>
          </a:p>
          <a:p>
            <a:endParaRPr lang="en-US" sz="2400" dirty="0">
              <a:solidFill>
                <a:srgbClr val="62A744"/>
              </a:solidFill>
              <a:latin typeface="Arial" panose="020B0604020202020204" pitchFamily="34" charset="0"/>
              <a:cs typeface="Arial" panose="020B0604020202020204" pitchFamily="34" charset="0"/>
            </a:endParaRPr>
          </a:p>
          <a:p>
            <a:r>
              <a:rPr lang="en-US" sz="2400" dirty="0">
                <a:solidFill>
                  <a:srgbClr val="62A744"/>
                </a:solidFill>
                <a:latin typeface="Arial" panose="020B0604020202020204" pitchFamily="34" charset="0"/>
                <a:cs typeface="Arial" panose="020B0604020202020204" pitchFamily="34" charset="0"/>
              </a:rPr>
              <a:t>Option 2 - $2,775,000</a:t>
            </a:r>
          </a:p>
          <a:p>
            <a:endParaRPr lang="en-US" sz="2400" dirty="0">
              <a:solidFill>
                <a:srgbClr val="62A744"/>
              </a:solidFill>
              <a:latin typeface="Arial" panose="020B0604020202020204" pitchFamily="34" charset="0"/>
              <a:cs typeface="Arial" panose="020B0604020202020204" pitchFamily="34" charset="0"/>
            </a:endParaRPr>
          </a:p>
          <a:p>
            <a:r>
              <a:rPr lang="en-US" sz="2400" dirty="0">
                <a:solidFill>
                  <a:srgbClr val="62A744"/>
                </a:solidFill>
                <a:latin typeface="Arial" panose="020B0604020202020204" pitchFamily="34" charset="0"/>
                <a:cs typeface="Arial" panose="020B0604020202020204" pitchFamily="34" charset="0"/>
              </a:rPr>
              <a:t>Option 3 - $3,585,000</a:t>
            </a:r>
          </a:p>
          <a:p>
            <a:endParaRPr lang="en-US" sz="2000" dirty="0">
              <a:solidFill>
                <a:srgbClr val="62A744"/>
              </a:solidFill>
              <a:latin typeface="Arial" panose="020B0604020202020204" pitchFamily="34" charset="0"/>
              <a:cs typeface="Arial" panose="020B0604020202020204" pitchFamily="34" charset="0"/>
            </a:endParaRPr>
          </a:p>
          <a:p>
            <a:pPr marL="0" indent="0">
              <a:buNone/>
            </a:pPr>
            <a:r>
              <a:rPr lang="en-US" sz="1400" dirty="0">
                <a:solidFill>
                  <a:schemeClr val="bg1"/>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28C1DBB7-6927-4EAD-803E-96D8C150D7F0}"/>
              </a:ext>
            </a:extLst>
          </p:cNvPr>
          <p:cNvSpPr txBox="1"/>
          <p:nvPr/>
        </p:nvSpPr>
        <p:spPr>
          <a:xfrm>
            <a:off x="11425664" y="6298683"/>
            <a:ext cx="329512"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2</a:t>
            </a:r>
            <a:endParaRPr lang="en-US" sz="800" dirty="0"/>
          </a:p>
        </p:txBody>
      </p:sp>
    </p:spTree>
    <p:extLst>
      <p:ext uri="{BB962C8B-B14F-4D97-AF65-F5344CB8AC3E}">
        <p14:creationId xmlns:p14="http://schemas.microsoft.com/office/powerpoint/2010/main" val="380903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86D306-B4E6-47AF-A7F0-22B0BB044488}"/>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595884" y="493526"/>
            <a:ext cx="11000232" cy="1188720"/>
          </a:xfrm>
        </p:spPr>
        <p:txBody>
          <a:bodyPr>
            <a:normAutofit fontScale="90000"/>
          </a:bodyPr>
          <a:lstStyle/>
          <a:p>
            <a:r>
              <a:rPr lang="en-US" sz="3600" b="0" dirty="0">
                <a:latin typeface="Arial" panose="020B0604020202020204" pitchFamily="34" charset="0"/>
                <a:cs typeface="Arial" panose="020B0604020202020204" pitchFamily="34" charset="0"/>
              </a:rPr>
              <a:t>Recommended Alternative</a:t>
            </a:r>
            <a:br>
              <a:rPr lang="en-US" b="0" dirty="0">
                <a:latin typeface="Arial" panose="020B0604020202020204" pitchFamily="34" charset="0"/>
                <a:cs typeface="Arial" panose="020B0604020202020204" pitchFamily="34" charset="0"/>
              </a:rPr>
            </a:br>
            <a:r>
              <a:rPr lang="en-US" sz="3600" b="0" dirty="0">
                <a:latin typeface="Arial" panose="020B0604020202020204" pitchFamily="34" charset="0"/>
                <a:cs typeface="Arial" panose="020B0604020202020204" pitchFamily="34" charset="0"/>
              </a:rPr>
              <a:t>Option 1 - Overpass near CF rail alignment </a:t>
            </a:r>
          </a:p>
        </p:txBody>
      </p:sp>
      <p:pic>
        <p:nvPicPr>
          <p:cNvPr id="5" name="Picture 4">
            <a:extLst>
              <a:ext uri="{FF2B5EF4-FFF2-40B4-BE49-F238E27FC236}">
                <a16:creationId xmlns:a16="http://schemas.microsoft.com/office/drawing/2014/main" id="{46BFEBEB-7868-401C-B1CA-03D2075E4F52}"/>
              </a:ext>
            </a:extLst>
          </p:cNvPr>
          <p:cNvPicPr>
            <a:picLocks noChangeAspect="1"/>
          </p:cNvPicPr>
          <p:nvPr/>
        </p:nvPicPr>
        <p:blipFill>
          <a:blip r:embed="rId3"/>
          <a:stretch>
            <a:fillRect/>
          </a:stretch>
        </p:blipFill>
        <p:spPr>
          <a:xfrm>
            <a:off x="0" y="2372826"/>
            <a:ext cx="12192000" cy="3840480"/>
          </a:xfrm>
          <a:prstGeom prst="rect">
            <a:avLst/>
          </a:prstGeom>
        </p:spPr>
      </p:pic>
      <p:sp>
        <p:nvSpPr>
          <p:cNvPr id="3" name="Text Placeholder 2">
            <a:extLst>
              <a:ext uri="{FF2B5EF4-FFF2-40B4-BE49-F238E27FC236}">
                <a16:creationId xmlns:a16="http://schemas.microsoft.com/office/drawing/2014/main" id="{B84C3A53-760B-4DC4-9550-B0B5BB606FCD}"/>
              </a:ext>
            </a:extLst>
          </p:cNvPr>
          <p:cNvSpPr>
            <a:spLocks noGrp="1"/>
          </p:cNvSpPr>
          <p:nvPr>
            <p:ph type="body" sz="quarter" idx="4294967295"/>
          </p:nvPr>
        </p:nvSpPr>
        <p:spPr>
          <a:xfrm>
            <a:off x="1587500" y="1722438"/>
            <a:ext cx="9017000" cy="3413125"/>
          </a:xfrm>
        </p:spPr>
        <p:txBody>
          <a:bodyPr anchor="ctr">
            <a:normAutofit/>
          </a:bodyPr>
          <a:lstStyle/>
          <a:p>
            <a:pPr marL="0" indent="0" algn="ctr">
              <a:lnSpc>
                <a:spcPct val="100000"/>
              </a:lnSpc>
              <a:buNone/>
            </a:pPr>
            <a:r>
              <a:rPr lang="en-US" sz="6000" u="sng" dirty="0"/>
              <a:t> </a:t>
            </a:r>
          </a:p>
        </p:txBody>
      </p:sp>
    </p:spTree>
    <p:extLst>
      <p:ext uri="{BB962C8B-B14F-4D97-AF65-F5344CB8AC3E}">
        <p14:creationId xmlns:p14="http://schemas.microsoft.com/office/powerpoint/2010/main" val="177729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86D306-B4E6-47AF-A7F0-22B0BB044488}"/>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b="0" dirty="0">
                <a:latin typeface="Arial" panose="020B0604020202020204" pitchFamily="34" charset="0"/>
                <a:cs typeface="Arial" panose="020B0604020202020204" pitchFamily="34" charset="0"/>
              </a:rPr>
              <a:t>Full Trail Sections</a:t>
            </a:r>
          </a:p>
        </p:txBody>
      </p:sp>
      <p:sp>
        <p:nvSpPr>
          <p:cNvPr id="3" name="Text Placeholder 2">
            <a:extLst>
              <a:ext uri="{FF2B5EF4-FFF2-40B4-BE49-F238E27FC236}">
                <a16:creationId xmlns:a16="http://schemas.microsoft.com/office/drawing/2014/main" id="{B84C3A53-760B-4DC4-9550-B0B5BB606FCD}"/>
              </a:ext>
            </a:extLst>
          </p:cNvPr>
          <p:cNvSpPr>
            <a:spLocks noGrp="1"/>
          </p:cNvSpPr>
          <p:nvPr>
            <p:ph type="body" sz="quarter" idx="4294967295"/>
          </p:nvPr>
        </p:nvSpPr>
        <p:spPr>
          <a:xfrm>
            <a:off x="1587500" y="1722438"/>
            <a:ext cx="9017000" cy="3413125"/>
          </a:xfrm>
        </p:spPr>
        <p:txBody>
          <a:bodyPr anchor="ctr">
            <a:normAutofit/>
          </a:bodyPr>
          <a:lstStyle/>
          <a:p>
            <a:pPr marL="0" indent="0" algn="ctr">
              <a:lnSpc>
                <a:spcPct val="100000"/>
              </a:lnSpc>
              <a:buNone/>
            </a:pPr>
            <a:r>
              <a:rPr lang="en-US" sz="6000" u="sng" dirty="0"/>
              <a:t> </a:t>
            </a:r>
          </a:p>
        </p:txBody>
      </p:sp>
      <p:pic>
        <p:nvPicPr>
          <p:cNvPr id="6" name="Content Placeholder 4">
            <a:extLst>
              <a:ext uri="{FF2B5EF4-FFF2-40B4-BE49-F238E27FC236}">
                <a16:creationId xmlns:a16="http://schemas.microsoft.com/office/drawing/2014/main" id="{D40E222F-8551-49CA-9CC5-DD17E75F76A0}"/>
              </a:ext>
            </a:extLst>
          </p:cNvPr>
          <p:cNvPicPr>
            <a:picLocks noChangeAspect="1"/>
          </p:cNvPicPr>
          <p:nvPr/>
        </p:nvPicPr>
        <p:blipFill>
          <a:blip r:embed="rId2"/>
          <a:stretch>
            <a:fillRect/>
          </a:stretch>
        </p:blipFill>
        <p:spPr>
          <a:xfrm>
            <a:off x="0" y="1551971"/>
            <a:ext cx="12192000" cy="3917652"/>
          </a:xfrm>
          <a:prstGeom prst="rect">
            <a:avLst/>
          </a:prstGeom>
        </p:spPr>
      </p:pic>
    </p:spTree>
    <p:extLst>
      <p:ext uri="{BB962C8B-B14F-4D97-AF65-F5344CB8AC3E}">
        <p14:creationId xmlns:p14="http://schemas.microsoft.com/office/powerpoint/2010/main" val="28338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B73EF6-7D0C-4550-9745-7872BDB68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 y="0"/>
            <a:ext cx="12192000" cy="6858000"/>
          </a:xfrm>
          <a:prstGeom prst="rect">
            <a:avLst/>
          </a:prstGeom>
        </p:spPr>
      </p:pic>
      <p:sp>
        <p:nvSpPr>
          <p:cNvPr id="8" name="Title 1">
            <a:extLst>
              <a:ext uri="{FF2B5EF4-FFF2-40B4-BE49-F238E27FC236}">
                <a16:creationId xmlns:a16="http://schemas.microsoft.com/office/drawing/2014/main" id="{23146DFF-F3AB-433D-99F4-EAF8A2455C1E}"/>
              </a:ext>
            </a:extLst>
          </p:cNvPr>
          <p:cNvSpPr>
            <a:spLocks noGrp="1"/>
          </p:cNvSpPr>
          <p:nvPr>
            <p:ph type="title"/>
          </p:nvPr>
        </p:nvSpPr>
        <p:spPr>
          <a:xfrm>
            <a:off x="461319" y="365125"/>
            <a:ext cx="8154175" cy="779463"/>
          </a:xfrm>
        </p:spPr>
        <p:txBody>
          <a:bodyPr>
            <a:normAutofit/>
          </a:bodyPr>
          <a:lstStyle/>
          <a:p>
            <a:r>
              <a:rPr lang="en-US" dirty="0">
                <a:solidFill>
                  <a:schemeClr val="bg1"/>
                </a:solidFill>
                <a:latin typeface="Arial" panose="020B0604020202020204" pitchFamily="34" charset="0"/>
                <a:cs typeface="Arial" panose="020B0604020202020204" pitchFamily="34" charset="0"/>
              </a:rPr>
              <a:t>Public Input</a:t>
            </a:r>
          </a:p>
        </p:txBody>
      </p:sp>
      <p:sp>
        <p:nvSpPr>
          <p:cNvPr id="9" name="Content Placeholder 2">
            <a:extLst>
              <a:ext uri="{FF2B5EF4-FFF2-40B4-BE49-F238E27FC236}">
                <a16:creationId xmlns:a16="http://schemas.microsoft.com/office/drawing/2014/main" id="{9FB5E28F-3B3F-4E2D-83CA-BD3012B30268}"/>
              </a:ext>
            </a:extLst>
          </p:cNvPr>
          <p:cNvSpPr>
            <a:spLocks noGrp="1"/>
          </p:cNvSpPr>
          <p:nvPr>
            <p:ph idx="1"/>
          </p:nvPr>
        </p:nvSpPr>
        <p:spPr>
          <a:xfrm>
            <a:off x="461319" y="1603199"/>
            <a:ext cx="7471719" cy="4351338"/>
          </a:xfrm>
        </p:spPr>
        <p:txBody>
          <a:bodyPr>
            <a:normAutofit fontScale="47500" lnSpcReduction="20000"/>
          </a:bodyPr>
          <a:lstStyle/>
          <a:p>
            <a:r>
              <a:rPr lang="en-US" dirty="0">
                <a:solidFill>
                  <a:srgbClr val="62A744"/>
                </a:solidFill>
                <a:latin typeface="Arial" panose="020B0604020202020204" pitchFamily="34" charset="0"/>
                <a:cs typeface="Arial" panose="020B0604020202020204" pitchFamily="34" charset="0"/>
              </a:rPr>
              <a:t>15-Day Review and Comment period -- April 11 to 25, 2022</a:t>
            </a:r>
          </a:p>
          <a:p>
            <a:endParaRPr lang="en-US" sz="2400" dirty="0">
              <a:solidFill>
                <a:srgbClr val="62A744"/>
              </a:solidFill>
              <a:latin typeface="Arial" panose="020B0604020202020204" pitchFamily="34" charset="0"/>
              <a:cs typeface="Arial" panose="020B0604020202020204" pitchFamily="34" charset="0"/>
            </a:endParaRPr>
          </a:p>
          <a:p>
            <a:r>
              <a:rPr lang="en-US" dirty="0">
                <a:solidFill>
                  <a:srgbClr val="62A744"/>
                </a:solidFill>
                <a:latin typeface="Arial" panose="020B0604020202020204" pitchFamily="34" charset="0"/>
                <a:cs typeface="Arial" panose="020B0604020202020204" pitchFamily="34" charset="0"/>
              </a:rPr>
              <a:t>Total of 30 comments Received</a:t>
            </a:r>
          </a:p>
          <a:p>
            <a:pPr lvl="1"/>
            <a:r>
              <a:rPr lang="en-US" dirty="0">
                <a:solidFill>
                  <a:srgbClr val="62A744"/>
                </a:solidFill>
                <a:latin typeface="Arial" panose="020B0604020202020204" pitchFamily="34" charset="0"/>
                <a:cs typeface="Arial" panose="020B0604020202020204" pitchFamily="34" charset="0"/>
              </a:rPr>
              <a:t>Option 1 (South Overpass)</a:t>
            </a:r>
          </a:p>
          <a:p>
            <a:pPr lvl="2"/>
            <a:r>
              <a:rPr lang="en-US" dirty="0">
                <a:solidFill>
                  <a:srgbClr val="62A744"/>
                </a:solidFill>
                <a:latin typeface="Arial" panose="020B0604020202020204" pitchFamily="34" charset="0"/>
                <a:cs typeface="Arial" panose="020B0604020202020204" pitchFamily="34" charset="0"/>
              </a:rPr>
              <a:t>17 supporting (highest total in support)</a:t>
            </a:r>
          </a:p>
          <a:p>
            <a:pPr lvl="2"/>
            <a:r>
              <a:rPr lang="en-US" dirty="0">
                <a:solidFill>
                  <a:srgbClr val="62A744"/>
                </a:solidFill>
                <a:latin typeface="Arial" panose="020B0604020202020204" pitchFamily="34" charset="0"/>
                <a:cs typeface="Arial" panose="020B0604020202020204" pitchFamily="34" charset="0"/>
              </a:rPr>
              <a:t>1 rejecting</a:t>
            </a:r>
          </a:p>
          <a:p>
            <a:pPr marL="914400" lvl="2" indent="0">
              <a:buNone/>
            </a:pPr>
            <a:endParaRPr lang="en-US" dirty="0">
              <a:solidFill>
                <a:srgbClr val="62A744"/>
              </a:solidFill>
              <a:latin typeface="Arial" panose="020B0604020202020204" pitchFamily="34" charset="0"/>
              <a:cs typeface="Arial" panose="020B0604020202020204" pitchFamily="34" charset="0"/>
            </a:endParaRPr>
          </a:p>
          <a:p>
            <a:pPr lvl="1"/>
            <a:r>
              <a:rPr lang="en-US" dirty="0">
                <a:solidFill>
                  <a:srgbClr val="62A744"/>
                </a:solidFill>
                <a:latin typeface="Arial" panose="020B0604020202020204" pitchFamily="34" charset="0"/>
                <a:cs typeface="Arial" panose="020B0604020202020204" pitchFamily="34" charset="0"/>
              </a:rPr>
              <a:t>Option 3 (North Overpass)</a:t>
            </a:r>
          </a:p>
          <a:p>
            <a:pPr lvl="2"/>
            <a:r>
              <a:rPr lang="en-US" dirty="0">
                <a:solidFill>
                  <a:srgbClr val="62A744"/>
                </a:solidFill>
                <a:latin typeface="Arial" panose="020B0604020202020204" pitchFamily="34" charset="0"/>
                <a:cs typeface="Arial" panose="020B0604020202020204" pitchFamily="34" charset="0"/>
              </a:rPr>
              <a:t>14 supporting</a:t>
            </a:r>
          </a:p>
          <a:p>
            <a:pPr lvl="2"/>
            <a:r>
              <a:rPr lang="en-US" dirty="0">
                <a:solidFill>
                  <a:srgbClr val="62A744"/>
                </a:solidFill>
                <a:latin typeface="Arial" panose="020B0604020202020204" pitchFamily="34" charset="0"/>
                <a:cs typeface="Arial" panose="020B0604020202020204" pitchFamily="34" charset="0"/>
              </a:rPr>
              <a:t>4 comments rejecting</a:t>
            </a:r>
          </a:p>
          <a:p>
            <a:pPr lvl="3"/>
            <a:r>
              <a:rPr lang="en-US" dirty="0">
                <a:solidFill>
                  <a:srgbClr val="62A744"/>
                </a:solidFill>
                <a:latin typeface="Arial" panose="020B0604020202020204" pitchFamily="34" charset="0"/>
                <a:cs typeface="Arial" panose="020B0604020202020204" pitchFamily="34" charset="0"/>
              </a:rPr>
              <a:t>Future interchange construction complications</a:t>
            </a:r>
          </a:p>
          <a:p>
            <a:pPr lvl="3"/>
            <a:r>
              <a:rPr lang="en-US" dirty="0">
                <a:solidFill>
                  <a:srgbClr val="62A744"/>
                </a:solidFill>
                <a:latin typeface="Arial" panose="020B0604020202020204" pitchFamily="34" charset="0"/>
                <a:cs typeface="Arial" panose="020B0604020202020204" pitchFamily="34" charset="0"/>
              </a:rPr>
              <a:t>Higher costs</a:t>
            </a:r>
          </a:p>
          <a:p>
            <a:pPr lvl="3"/>
            <a:r>
              <a:rPr lang="en-US" dirty="0">
                <a:solidFill>
                  <a:srgbClr val="62A744"/>
                </a:solidFill>
                <a:latin typeface="Arial" panose="020B0604020202020204" pitchFamily="34" charset="0"/>
                <a:cs typeface="Arial" panose="020B0604020202020204" pitchFamily="34" charset="0"/>
              </a:rPr>
              <a:t>Undesirable geometry</a:t>
            </a:r>
          </a:p>
          <a:p>
            <a:pPr lvl="1"/>
            <a:endParaRPr lang="en-US" dirty="0">
              <a:solidFill>
                <a:srgbClr val="62A744"/>
              </a:solidFill>
              <a:latin typeface="Arial" panose="020B0604020202020204" pitchFamily="34" charset="0"/>
              <a:cs typeface="Arial" panose="020B0604020202020204" pitchFamily="34" charset="0"/>
            </a:endParaRPr>
          </a:p>
          <a:p>
            <a:pPr lvl="1"/>
            <a:r>
              <a:rPr lang="en-US" dirty="0">
                <a:solidFill>
                  <a:srgbClr val="62A744"/>
                </a:solidFill>
                <a:latin typeface="Arial" panose="020B0604020202020204" pitchFamily="34" charset="0"/>
                <a:cs typeface="Arial" panose="020B0604020202020204" pitchFamily="34" charset="0"/>
              </a:rPr>
              <a:t>Comments supporting Options 1 and 3 – 9 supported either option</a:t>
            </a:r>
          </a:p>
          <a:p>
            <a:pPr marL="1371600" lvl="3" indent="0">
              <a:buNone/>
            </a:pPr>
            <a:endParaRPr lang="en-US" dirty="0">
              <a:solidFill>
                <a:srgbClr val="62A744"/>
              </a:solidFill>
              <a:latin typeface="Arial" panose="020B0604020202020204" pitchFamily="34" charset="0"/>
              <a:cs typeface="Arial" panose="020B0604020202020204" pitchFamily="34" charset="0"/>
            </a:endParaRPr>
          </a:p>
          <a:p>
            <a:pPr lvl="1"/>
            <a:r>
              <a:rPr lang="en-US" dirty="0">
                <a:solidFill>
                  <a:srgbClr val="62A744"/>
                </a:solidFill>
                <a:latin typeface="Arial" panose="020B0604020202020204" pitchFamily="34" charset="0"/>
                <a:cs typeface="Arial" panose="020B0604020202020204" pitchFamily="34" charset="0"/>
              </a:rPr>
              <a:t>Option 2 (South Underpass)</a:t>
            </a:r>
          </a:p>
          <a:p>
            <a:pPr lvl="2"/>
            <a:r>
              <a:rPr lang="en-US" sz="1700" dirty="0">
                <a:solidFill>
                  <a:srgbClr val="62A744"/>
                </a:solidFill>
                <a:latin typeface="Arial" panose="020B0604020202020204" pitchFamily="34" charset="0"/>
                <a:cs typeface="Arial" panose="020B0604020202020204" pitchFamily="34" charset="0"/>
              </a:rPr>
              <a:t>Zero comments in favor</a:t>
            </a:r>
          </a:p>
          <a:p>
            <a:pPr lvl="2"/>
            <a:r>
              <a:rPr lang="en-US" sz="1700" dirty="0">
                <a:solidFill>
                  <a:srgbClr val="62A744"/>
                </a:solidFill>
                <a:latin typeface="Arial" panose="020B0604020202020204" pitchFamily="34" charset="0"/>
                <a:cs typeface="Arial" panose="020B0604020202020204" pitchFamily="34" charset="0"/>
              </a:rPr>
              <a:t>19 comments rejecting</a:t>
            </a:r>
          </a:p>
          <a:p>
            <a:pPr lvl="3"/>
            <a:r>
              <a:rPr lang="en-US" sz="1500" dirty="0">
                <a:solidFill>
                  <a:srgbClr val="62A744"/>
                </a:solidFill>
                <a:latin typeface="Arial" panose="020B0604020202020204" pitchFamily="34" charset="0"/>
                <a:cs typeface="Arial" panose="020B0604020202020204" pitchFamily="34" charset="0"/>
              </a:rPr>
              <a:t>Safety</a:t>
            </a:r>
          </a:p>
          <a:p>
            <a:pPr lvl="3"/>
            <a:r>
              <a:rPr lang="en-US" sz="1500" dirty="0">
                <a:solidFill>
                  <a:srgbClr val="62A744"/>
                </a:solidFill>
                <a:latin typeface="Arial" panose="020B0604020202020204" pitchFamily="34" charset="0"/>
                <a:cs typeface="Arial" panose="020B0604020202020204" pitchFamily="34" charset="0"/>
              </a:rPr>
              <a:t>Maintenance</a:t>
            </a:r>
          </a:p>
          <a:p>
            <a:pPr lvl="3"/>
            <a:r>
              <a:rPr lang="en-US" sz="1500" dirty="0">
                <a:solidFill>
                  <a:srgbClr val="62A744"/>
                </a:solidFill>
                <a:latin typeface="Arial" panose="020B0604020202020204" pitchFamily="34" charset="0"/>
                <a:cs typeface="Arial" panose="020B0604020202020204" pitchFamily="34" charset="0"/>
              </a:rPr>
              <a:t>Poor aesthetics</a:t>
            </a:r>
          </a:p>
          <a:p>
            <a:pPr marL="1371600" lvl="3" indent="0">
              <a:buNone/>
            </a:pPr>
            <a:endParaRPr lang="en-US" sz="2400" dirty="0">
              <a:solidFill>
                <a:srgbClr val="62A744"/>
              </a:solidFill>
              <a:latin typeface="Arial" panose="020B0604020202020204" pitchFamily="34" charset="0"/>
              <a:cs typeface="Arial" panose="020B0604020202020204" pitchFamily="34" charset="0"/>
            </a:endParaRPr>
          </a:p>
          <a:p>
            <a:pPr lvl="1"/>
            <a:r>
              <a:rPr lang="en-US" sz="2500" dirty="0">
                <a:solidFill>
                  <a:srgbClr val="62A744"/>
                </a:solidFill>
                <a:latin typeface="Arial" panose="020B0604020202020204" pitchFamily="34" charset="0"/>
                <a:cs typeface="Arial" panose="020B0604020202020204" pitchFamily="34" charset="0"/>
              </a:rPr>
              <a:t>Overall, public favors Option 1 (South Overpass)</a:t>
            </a:r>
          </a:p>
        </p:txBody>
      </p:sp>
      <p:sp>
        <p:nvSpPr>
          <p:cNvPr id="10" name="TextBox 9">
            <a:extLst>
              <a:ext uri="{FF2B5EF4-FFF2-40B4-BE49-F238E27FC236}">
                <a16:creationId xmlns:a16="http://schemas.microsoft.com/office/drawing/2014/main" id="{28C1DBB7-6927-4EAD-803E-96D8C150D7F0}"/>
              </a:ext>
            </a:extLst>
          </p:cNvPr>
          <p:cNvSpPr txBox="1"/>
          <p:nvPr/>
        </p:nvSpPr>
        <p:spPr>
          <a:xfrm>
            <a:off x="444844" y="6298683"/>
            <a:ext cx="329512"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1</a:t>
            </a:r>
            <a:endParaRPr lang="en-US" sz="800" dirty="0"/>
          </a:p>
        </p:txBody>
      </p:sp>
    </p:spTree>
    <p:extLst>
      <p:ext uri="{BB962C8B-B14F-4D97-AF65-F5344CB8AC3E}">
        <p14:creationId xmlns:p14="http://schemas.microsoft.com/office/powerpoint/2010/main" val="3211947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357351_Dark modernist presentation_mlw -v2" id="{02C8D846-7DC8-4EFF-94D8-823DF779E3A7}" vid="{402D83F6-A512-43E7-B905-390BB489C0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A9618335324048B12C26E5CA5EA069" ma:contentTypeVersion="12" ma:contentTypeDescription="Create a new document." ma:contentTypeScope="" ma:versionID="86afe5e5c781849db07b5d8c798dfba3">
  <xsd:schema xmlns:xsd="http://www.w3.org/2001/XMLSchema" xmlns:xs="http://www.w3.org/2001/XMLSchema" xmlns:p="http://schemas.microsoft.com/office/2006/metadata/properties" xmlns:ns2="709950d9-d092-4900-99a1-54f10680d0df" xmlns:ns3="bc734583-cb50-4ea8-8413-2987cc27b406" targetNamespace="http://schemas.microsoft.com/office/2006/metadata/properties" ma:root="true" ma:fieldsID="87cee7530abc6d96ade2b170342f7f7b" ns2:_="" ns3:_="">
    <xsd:import namespace="709950d9-d092-4900-99a1-54f10680d0df"/>
    <xsd:import namespace="bc734583-cb50-4ea8-8413-2987cc27b406"/>
    <xsd:element name="properties">
      <xsd:complexType>
        <xsd:sequence>
          <xsd:element name="documentManagement">
            <xsd:complexType>
              <xsd:all>
                <xsd:element ref="ns2:MediaServiceMetadata" minOccurs="0"/>
                <xsd:element ref="ns2:MediaServiceFastMetadata" minOccurs="0"/>
                <xsd:element ref="ns2:Deadlin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9950d9-d092-4900-99a1-54f10680d0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eadline" ma:index="10" nillable="true" ma:displayName="Deadline" ma:format="DateOnly" ma:internalName="Deadline">
      <xsd:simpleType>
        <xsd:restriction base="dms:DateTim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34583-cb50-4ea8-8413-2987cc27b4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adline xmlns="709950d9-d092-4900-99a1-54f10680d0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2F4986-A9F8-447B-ADD2-E0713C940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9950d9-d092-4900-99a1-54f10680d0df"/>
    <ds:schemaRef ds:uri="bc734583-cb50-4ea8-8413-2987cc27b4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F7EEED-48C6-4213-8B9B-BE30682C751C}">
  <ds:schemaRefs>
    <ds:schemaRef ds:uri="http://schemas.microsoft.com/office/2006/metadata/properties"/>
    <ds:schemaRef ds:uri="http://schemas.microsoft.com/office/infopath/2007/PartnerControls"/>
    <ds:schemaRef ds:uri="709950d9-d092-4900-99a1-54f10680d0df"/>
  </ds:schemaRefs>
</ds:datastoreItem>
</file>

<file path=customXml/itemProps3.xml><?xml version="1.0" encoding="utf-8"?>
<ds:datastoreItem xmlns:ds="http://schemas.openxmlformats.org/officeDocument/2006/customXml" ds:itemID="{1982AEF5-0BCE-4015-89F9-7ED05C0984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234</TotalTime>
  <Words>670</Words>
  <Application>Microsoft Office PowerPoint</Application>
  <PresentationFormat>Widescreen</PresentationFormat>
  <Paragraphs>106</Paragraphs>
  <Slides>10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Black</vt:lpstr>
      <vt:lpstr>Calibri</vt:lpstr>
      <vt:lpstr>Calibri Light</vt:lpstr>
      <vt:lpstr>Times New Roman</vt:lpstr>
      <vt:lpstr>Office Theme</vt:lpstr>
      <vt:lpstr>1_Office Theme</vt:lpstr>
      <vt:lpstr>PowerPoint Presentation</vt:lpstr>
      <vt:lpstr>Purpose of US65 Crossing Study</vt:lpstr>
      <vt:lpstr>Option 1 - Overpass near CF rail alignment </vt:lpstr>
      <vt:lpstr>Option 2 – Underpass near CF rail alignment</vt:lpstr>
      <vt:lpstr>Option 3 – Overpass adjacent to future Longview Rd/US65 Interchange </vt:lpstr>
      <vt:lpstr>Estimated Costs of each Option</vt:lpstr>
      <vt:lpstr>Recommended Alternative Option 1 - Overpass near CF rail alignment </vt:lpstr>
      <vt:lpstr>Full Trail Sections</vt:lpstr>
      <vt:lpstr>Public Input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housedesign71@gmail.com</dc:creator>
  <cp:lastModifiedBy>JD Stevenson</cp:lastModifiedBy>
  <cp:revision>14</cp:revision>
  <dcterms:created xsi:type="dcterms:W3CDTF">2019-01-15T01:22:01Z</dcterms:created>
  <dcterms:modified xsi:type="dcterms:W3CDTF">2022-05-16T13:38:06Z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0x010100FAA9618335324048B12C26E5CA5EA069</vt:lpwstr>
  </property>
</Properties>
</file>