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3" r:id="rId1"/>
  </p:sldMasterIdLst>
  <p:sldIdLst>
    <p:sldId id="256" r:id="rId2"/>
    <p:sldId id="257" r:id="rId3"/>
    <p:sldId id="258" r:id="rId4"/>
    <p:sldId id="260" r:id="rId5"/>
    <p:sldId id="262" r:id="rId6"/>
    <p:sldId id="263" r:id="rId7"/>
    <p:sldId id="264"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accent1">
                    <a:lumMod val="50000"/>
                  </a:schemeClr>
                </a:solidFill>
                <a:latin typeface="+mn-lt"/>
                <a:ea typeface="+mn-ea"/>
                <a:cs typeface="+mn-cs"/>
              </a:defRPr>
            </a:pPr>
            <a:r>
              <a:rPr lang="en-US" dirty="0">
                <a:solidFill>
                  <a:schemeClr val="accent1">
                    <a:lumMod val="50000"/>
                  </a:schemeClr>
                </a:solidFill>
              </a:rPr>
              <a:t>Followers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accent1">
                  <a:lumMod val="50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Followers</c:v>
                </c:pt>
              </c:strCache>
            </c:strRef>
          </c:tx>
          <c:spPr>
            <a:solidFill>
              <a:schemeClr val="accent1"/>
            </a:solidFill>
            <a:ln>
              <a:noFill/>
            </a:ln>
            <a:effectLst/>
          </c:spPr>
          <c:invertIfNegative val="0"/>
          <c:cat>
            <c:strRef>
              <c:f>Sheet1!$A$2:$A$11</c:f>
              <c:strCache>
                <c:ptCount val="10"/>
                <c:pt idx="0">
                  <c:v>2013</c:v>
                </c:pt>
                <c:pt idx="1">
                  <c:v>2014</c:v>
                </c:pt>
                <c:pt idx="2">
                  <c:v>2015</c:v>
                </c:pt>
                <c:pt idx="3">
                  <c:v>2016</c:v>
                </c:pt>
                <c:pt idx="4">
                  <c:v>2017</c:v>
                </c:pt>
                <c:pt idx="5">
                  <c:v>2018</c:v>
                </c:pt>
                <c:pt idx="6">
                  <c:v>2019</c:v>
                </c:pt>
                <c:pt idx="7">
                  <c:v>2020</c:v>
                </c:pt>
                <c:pt idx="8">
                  <c:v>2021</c:v>
                </c:pt>
                <c:pt idx="9">
                  <c:v>2022</c:v>
                </c:pt>
              </c:strCache>
            </c:strRef>
          </c:cat>
          <c:val>
            <c:numRef>
              <c:f>Sheet1!$B$2:$B$11</c:f>
              <c:numCache>
                <c:formatCode>General</c:formatCode>
                <c:ptCount val="10"/>
                <c:pt idx="0">
                  <c:v>51</c:v>
                </c:pt>
                <c:pt idx="1">
                  <c:v>108</c:v>
                </c:pt>
                <c:pt idx="2">
                  <c:v>137</c:v>
                </c:pt>
                <c:pt idx="3">
                  <c:v>175</c:v>
                </c:pt>
                <c:pt idx="4">
                  <c:v>177</c:v>
                </c:pt>
                <c:pt idx="5">
                  <c:v>220</c:v>
                </c:pt>
                <c:pt idx="6">
                  <c:v>234</c:v>
                </c:pt>
                <c:pt idx="7">
                  <c:v>437</c:v>
                </c:pt>
                <c:pt idx="8">
                  <c:v>541</c:v>
                </c:pt>
                <c:pt idx="9">
                  <c:v>550</c:v>
                </c:pt>
              </c:numCache>
            </c:numRef>
          </c:val>
          <c:extLst>
            <c:ext xmlns:c16="http://schemas.microsoft.com/office/drawing/2014/chart" uri="{C3380CC4-5D6E-409C-BE32-E72D297353CC}">
              <c16:uniqueId val="{00000000-A363-4A19-8168-5587B1DAF9FE}"/>
            </c:ext>
          </c:extLst>
        </c:ser>
        <c:dLbls>
          <c:showLegendKey val="0"/>
          <c:showVal val="0"/>
          <c:showCatName val="0"/>
          <c:showSerName val="0"/>
          <c:showPercent val="0"/>
          <c:showBubbleSize val="0"/>
        </c:dLbls>
        <c:gapWidth val="182"/>
        <c:axId val="1073996128"/>
        <c:axId val="1073998624"/>
      </c:barChart>
      <c:catAx>
        <c:axId val="10739961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accent1">
                    <a:lumMod val="50000"/>
                  </a:schemeClr>
                </a:solidFill>
                <a:latin typeface="+mn-lt"/>
                <a:ea typeface="+mn-ea"/>
                <a:cs typeface="+mn-cs"/>
              </a:defRPr>
            </a:pPr>
            <a:endParaRPr lang="en-US"/>
          </a:p>
        </c:txPr>
        <c:crossAx val="1073998624"/>
        <c:crosses val="autoZero"/>
        <c:auto val="1"/>
        <c:lblAlgn val="ctr"/>
        <c:lblOffset val="100"/>
        <c:noMultiLvlLbl val="0"/>
      </c:catAx>
      <c:valAx>
        <c:axId val="10739986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accent1">
                    <a:lumMod val="50000"/>
                  </a:schemeClr>
                </a:solidFill>
                <a:latin typeface="+mn-lt"/>
                <a:ea typeface="+mn-ea"/>
                <a:cs typeface="+mn-cs"/>
              </a:defRPr>
            </a:pPr>
            <a:endParaRPr lang="en-US"/>
          </a:p>
        </c:txPr>
        <c:crossAx val="1073996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accent1">
                  <a:lumMod val="50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Followers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Sheet1!$B$2:$B$10</c:f>
              <c:numCache>
                <c:formatCode>General</c:formatCode>
                <c:ptCount val="9"/>
                <c:pt idx="0">
                  <c:v>57</c:v>
                </c:pt>
                <c:pt idx="1">
                  <c:v>91</c:v>
                </c:pt>
                <c:pt idx="2">
                  <c:v>149</c:v>
                </c:pt>
                <c:pt idx="3">
                  <c:v>169</c:v>
                </c:pt>
                <c:pt idx="4">
                  <c:v>185</c:v>
                </c:pt>
                <c:pt idx="5">
                  <c:v>217</c:v>
                </c:pt>
                <c:pt idx="6">
                  <c:v>264</c:v>
                </c:pt>
                <c:pt idx="7">
                  <c:v>264</c:v>
                </c:pt>
                <c:pt idx="8">
                  <c:v>286</c:v>
                </c:pt>
              </c:numCache>
            </c:numRef>
          </c:val>
          <c:extLst>
            <c:ext xmlns:c16="http://schemas.microsoft.com/office/drawing/2014/chart" uri="{C3380CC4-5D6E-409C-BE32-E72D297353CC}">
              <c16:uniqueId val="{00000000-FF7A-44F7-A8D0-9B9BA00994E3}"/>
            </c:ext>
          </c:extLst>
        </c:ser>
        <c:ser>
          <c:idx val="1"/>
          <c:order val="1"/>
          <c:tx>
            <c:strRef>
              <c:f>Sheet1!$C$1</c:f>
              <c:strCache>
                <c:ptCount val="1"/>
                <c:pt idx="0">
                  <c:v>Following</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Sheet1!$C$2:$C$10</c:f>
              <c:numCache>
                <c:formatCode>General</c:formatCode>
                <c:ptCount val="9"/>
                <c:pt idx="0">
                  <c:v>241</c:v>
                </c:pt>
                <c:pt idx="1">
                  <c:v>218</c:v>
                </c:pt>
                <c:pt idx="2">
                  <c:v>216</c:v>
                </c:pt>
                <c:pt idx="3">
                  <c:v>214</c:v>
                </c:pt>
                <c:pt idx="4">
                  <c:v>219</c:v>
                </c:pt>
                <c:pt idx="5">
                  <c:v>289</c:v>
                </c:pt>
                <c:pt idx="6">
                  <c:v>308</c:v>
                </c:pt>
                <c:pt idx="7">
                  <c:v>309</c:v>
                </c:pt>
                <c:pt idx="8">
                  <c:v>351</c:v>
                </c:pt>
              </c:numCache>
            </c:numRef>
          </c:val>
          <c:extLst>
            <c:ext xmlns:c16="http://schemas.microsoft.com/office/drawing/2014/chart" uri="{C3380CC4-5D6E-409C-BE32-E72D297353CC}">
              <c16:uniqueId val="{00000001-FF7A-44F7-A8D0-9B9BA00994E3}"/>
            </c:ext>
          </c:extLst>
        </c:ser>
        <c:dLbls>
          <c:showLegendKey val="0"/>
          <c:showVal val="0"/>
          <c:showCatName val="0"/>
          <c:showSerName val="0"/>
          <c:showPercent val="0"/>
          <c:showBubbleSize val="0"/>
        </c:dLbls>
        <c:gapWidth val="219"/>
        <c:overlap val="-27"/>
        <c:axId val="1244310895"/>
        <c:axId val="1542849215"/>
      </c:barChart>
      <c:catAx>
        <c:axId val="12443108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accent1">
                    <a:lumMod val="50000"/>
                  </a:schemeClr>
                </a:solidFill>
                <a:latin typeface="+mn-lt"/>
                <a:ea typeface="+mn-ea"/>
                <a:cs typeface="+mn-cs"/>
              </a:defRPr>
            </a:pPr>
            <a:endParaRPr lang="en-US"/>
          </a:p>
        </c:txPr>
        <c:crossAx val="1542849215"/>
        <c:crosses val="autoZero"/>
        <c:auto val="1"/>
        <c:lblAlgn val="ctr"/>
        <c:lblOffset val="100"/>
        <c:noMultiLvlLbl val="0"/>
      </c:catAx>
      <c:valAx>
        <c:axId val="154284921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accent1">
                    <a:lumMod val="50000"/>
                  </a:schemeClr>
                </a:solidFill>
                <a:latin typeface="+mn-lt"/>
                <a:ea typeface="+mn-ea"/>
                <a:cs typeface="+mn-cs"/>
              </a:defRPr>
            </a:pPr>
            <a:endParaRPr lang="en-US"/>
          </a:p>
        </c:txPr>
        <c:crossAx val="12443108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Public</a:t>
            </a:r>
            <a:r>
              <a:rPr lang="en-US" baseline="0" dirty="0"/>
              <a:t> Meetings</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BOD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2014</c:v>
                </c:pt>
                <c:pt idx="1">
                  <c:v>2015</c:v>
                </c:pt>
                <c:pt idx="2">
                  <c:v>2016</c:v>
                </c:pt>
                <c:pt idx="3">
                  <c:v>2017</c:v>
                </c:pt>
                <c:pt idx="4">
                  <c:v>2018</c:v>
                </c:pt>
                <c:pt idx="5">
                  <c:v>2019</c:v>
                </c:pt>
                <c:pt idx="6">
                  <c:v>2020</c:v>
                </c:pt>
                <c:pt idx="7">
                  <c:v>2021</c:v>
                </c:pt>
              </c:numCache>
            </c:numRef>
          </c:cat>
          <c:val>
            <c:numRef>
              <c:f>Sheet1!$B$2:$B$9</c:f>
              <c:numCache>
                <c:formatCode>General</c:formatCode>
                <c:ptCount val="8"/>
                <c:pt idx="0">
                  <c:v>7</c:v>
                </c:pt>
                <c:pt idx="1">
                  <c:v>8</c:v>
                </c:pt>
                <c:pt idx="2">
                  <c:v>7</c:v>
                </c:pt>
                <c:pt idx="3">
                  <c:v>9</c:v>
                </c:pt>
                <c:pt idx="4">
                  <c:v>8</c:v>
                </c:pt>
                <c:pt idx="5">
                  <c:v>6</c:v>
                </c:pt>
                <c:pt idx="6">
                  <c:v>6</c:v>
                </c:pt>
                <c:pt idx="7">
                  <c:v>6</c:v>
                </c:pt>
              </c:numCache>
            </c:numRef>
          </c:val>
          <c:extLst>
            <c:ext xmlns:c16="http://schemas.microsoft.com/office/drawing/2014/chart" uri="{C3380CC4-5D6E-409C-BE32-E72D297353CC}">
              <c16:uniqueId val="{00000000-5192-4BD6-B96D-9B566E8B5798}"/>
            </c:ext>
          </c:extLst>
        </c:ser>
        <c:ser>
          <c:idx val="1"/>
          <c:order val="1"/>
          <c:tx>
            <c:strRef>
              <c:f>Sheet1!$C$1</c:f>
              <c:strCache>
                <c:ptCount val="1"/>
                <c:pt idx="0">
                  <c:v>TPC</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2014</c:v>
                </c:pt>
                <c:pt idx="1">
                  <c:v>2015</c:v>
                </c:pt>
                <c:pt idx="2">
                  <c:v>2016</c:v>
                </c:pt>
                <c:pt idx="3">
                  <c:v>2017</c:v>
                </c:pt>
                <c:pt idx="4">
                  <c:v>2018</c:v>
                </c:pt>
                <c:pt idx="5">
                  <c:v>2019</c:v>
                </c:pt>
                <c:pt idx="6">
                  <c:v>2020</c:v>
                </c:pt>
                <c:pt idx="7">
                  <c:v>2021</c:v>
                </c:pt>
              </c:numCache>
            </c:numRef>
          </c:cat>
          <c:val>
            <c:numRef>
              <c:f>Sheet1!$C$2:$C$9</c:f>
              <c:numCache>
                <c:formatCode>General</c:formatCode>
                <c:ptCount val="8"/>
                <c:pt idx="0">
                  <c:v>7</c:v>
                </c:pt>
                <c:pt idx="1">
                  <c:v>8</c:v>
                </c:pt>
                <c:pt idx="2">
                  <c:v>8</c:v>
                </c:pt>
                <c:pt idx="3">
                  <c:v>8</c:v>
                </c:pt>
                <c:pt idx="4">
                  <c:v>7</c:v>
                </c:pt>
                <c:pt idx="5">
                  <c:v>7</c:v>
                </c:pt>
                <c:pt idx="6">
                  <c:v>7</c:v>
                </c:pt>
                <c:pt idx="7">
                  <c:v>8</c:v>
                </c:pt>
              </c:numCache>
            </c:numRef>
          </c:val>
          <c:extLst>
            <c:ext xmlns:c16="http://schemas.microsoft.com/office/drawing/2014/chart" uri="{C3380CC4-5D6E-409C-BE32-E72D297353CC}">
              <c16:uniqueId val="{00000001-5192-4BD6-B96D-9B566E8B5798}"/>
            </c:ext>
          </c:extLst>
        </c:ser>
        <c:ser>
          <c:idx val="2"/>
          <c:order val="2"/>
          <c:tx>
            <c:strRef>
              <c:f>Sheet1!$D$1</c:f>
              <c:strCache>
                <c:ptCount val="1"/>
                <c:pt idx="0">
                  <c:v>LCBT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2014</c:v>
                </c:pt>
                <c:pt idx="1">
                  <c:v>2015</c:v>
                </c:pt>
                <c:pt idx="2">
                  <c:v>2016</c:v>
                </c:pt>
                <c:pt idx="3">
                  <c:v>2017</c:v>
                </c:pt>
                <c:pt idx="4">
                  <c:v>2018</c:v>
                </c:pt>
                <c:pt idx="5">
                  <c:v>2019</c:v>
                </c:pt>
                <c:pt idx="6">
                  <c:v>2020</c:v>
                </c:pt>
                <c:pt idx="7">
                  <c:v>2021</c:v>
                </c:pt>
              </c:numCache>
            </c:numRef>
          </c:cat>
          <c:val>
            <c:numRef>
              <c:f>Sheet1!$D$2:$D$9</c:f>
              <c:numCache>
                <c:formatCode>General</c:formatCode>
                <c:ptCount val="8"/>
                <c:pt idx="0">
                  <c:v>9</c:v>
                </c:pt>
                <c:pt idx="1">
                  <c:v>5</c:v>
                </c:pt>
                <c:pt idx="2">
                  <c:v>4</c:v>
                </c:pt>
                <c:pt idx="3">
                  <c:v>6</c:v>
                </c:pt>
                <c:pt idx="4">
                  <c:v>3</c:v>
                </c:pt>
                <c:pt idx="5">
                  <c:v>3</c:v>
                </c:pt>
                <c:pt idx="6">
                  <c:v>4</c:v>
                </c:pt>
                <c:pt idx="7">
                  <c:v>0</c:v>
                </c:pt>
              </c:numCache>
            </c:numRef>
          </c:val>
          <c:extLst>
            <c:ext xmlns:c16="http://schemas.microsoft.com/office/drawing/2014/chart" uri="{C3380CC4-5D6E-409C-BE32-E72D297353CC}">
              <c16:uniqueId val="{00000002-5192-4BD6-B96D-9B566E8B5798}"/>
            </c:ext>
          </c:extLst>
        </c:ser>
        <c:ser>
          <c:idx val="3"/>
          <c:order val="3"/>
          <c:tx>
            <c:strRef>
              <c:f>Sheet1!$E$1</c:f>
              <c:strCache>
                <c:ptCount val="1"/>
                <c:pt idx="0">
                  <c:v>BPAC</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2014</c:v>
                </c:pt>
                <c:pt idx="1">
                  <c:v>2015</c:v>
                </c:pt>
                <c:pt idx="2">
                  <c:v>2016</c:v>
                </c:pt>
                <c:pt idx="3">
                  <c:v>2017</c:v>
                </c:pt>
                <c:pt idx="4">
                  <c:v>2018</c:v>
                </c:pt>
                <c:pt idx="5">
                  <c:v>2019</c:v>
                </c:pt>
                <c:pt idx="6">
                  <c:v>2020</c:v>
                </c:pt>
                <c:pt idx="7">
                  <c:v>2021</c:v>
                </c:pt>
              </c:numCache>
            </c:numRef>
          </c:cat>
          <c:val>
            <c:numRef>
              <c:f>Sheet1!$E$2:$E$9</c:f>
              <c:numCache>
                <c:formatCode>General</c:formatCode>
                <c:ptCount val="8"/>
                <c:pt idx="0">
                  <c:v>5</c:v>
                </c:pt>
                <c:pt idx="1">
                  <c:v>6</c:v>
                </c:pt>
                <c:pt idx="2">
                  <c:v>6</c:v>
                </c:pt>
                <c:pt idx="3">
                  <c:v>11</c:v>
                </c:pt>
                <c:pt idx="4">
                  <c:v>6</c:v>
                </c:pt>
                <c:pt idx="5">
                  <c:v>2</c:v>
                </c:pt>
                <c:pt idx="6">
                  <c:v>6</c:v>
                </c:pt>
                <c:pt idx="7">
                  <c:v>6</c:v>
                </c:pt>
              </c:numCache>
            </c:numRef>
          </c:val>
          <c:extLst>
            <c:ext xmlns:c16="http://schemas.microsoft.com/office/drawing/2014/chart" uri="{C3380CC4-5D6E-409C-BE32-E72D297353CC}">
              <c16:uniqueId val="{00000003-5192-4BD6-B96D-9B566E8B5798}"/>
            </c:ext>
          </c:extLst>
        </c:ser>
        <c:dLbls>
          <c:showLegendKey val="0"/>
          <c:showVal val="0"/>
          <c:showCatName val="0"/>
          <c:showSerName val="0"/>
          <c:showPercent val="0"/>
          <c:showBubbleSize val="0"/>
        </c:dLbls>
        <c:gapWidth val="219"/>
        <c:overlap val="-27"/>
        <c:axId val="1018283807"/>
        <c:axId val="1530335967"/>
      </c:barChart>
      <c:catAx>
        <c:axId val="10182838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30335967"/>
        <c:crosses val="autoZero"/>
        <c:auto val="1"/>
        <c:lblAlgn val="ctr"/>
        <c:lblOffset val="100"/>
        <c:noMultiLvlLbl val="0"/>
      </c:catAx>
      <c:valAx>
        <c:axId val="15303359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182838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accent1">
                    <a:lumMod val="50000"/>
                  </a:schemeClr>
                </a:solidFill>
                <a:latin typeface="+mn-lt"/>
                <a:ea typeface="+mn-ea"/>
                <a:cs typeface="+mn-cs"/>
              </a:defRPr>
            </a:pPr>
            <a:r>
              <a:rPr lang="en-US" dirty="0">
                <a:solidFill>
                  <a:schemeClr val="accent1">
                    <a:lumMod val="50000"/>
                  </a:schemeClr>
                </a:solidFill>
              </a:rPr>
              <a:t>Media</a:t>
            </a:r>
            <a:r>
              <a:rPr lang="en-US" baseline="0" dirty="0">
                <a:solidFill>
                  <a:schemeClr val="accent1">
                    <a:lumMod val="50000"/>
                  </a:schemeClr>
                </a:solidFill>
              </a:rPr>
              <a:t> &amp; Comments</a:t>
            </a:r>
            <a:endParaRPr lang="en-US" dirty="0">
              <a:solidFill>
                <a:schemeClr val="accent1">
                  <a:lumMod val="50000"/>
                </a:schemeClr>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accent1">
                  <a:lumMod val="50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Press Releases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2014</c:v>
                </c:pt>
                <c:pt idx="1">
                  <c:v>2015</c:v>
                </c:pt>
                <c:pt idx="2">
                  <c:v>2016</c:v>
                </c:pt>
                <c:pt idx="3">
                  <c:v>2017</c:v>
                </c:pt>
                <c:pt idx="4">
                  <c:v>2018</c:v>
                </c:pt>
                <c:pt idx="5">
                  <c:v>2019</c:v>
                </c:pt>
                <c:pt idx="6">
                  <c:v>2020</c:v>
                </c:pt>
                <c:pt idx="7">
                  <c:v>2021</c:v>
                </c:pt>
              </c:numCache>
            </c:numRef>
          </c:cat>
          <c:val>
            <c:numRef>
              <c:f>Sheet1!$B$2:$B$9</c:f>
              <c:numCache>
                <c:formatCode>General</c:formatCode>
                <c:ptCount val="8"/>
                <c:pt idx="0">
                  <c:v>41</c:v>
                </c:pt>
                <c:pt idx="1">
                  <c:v>57</c:v>
                </c:pt>
                <c:pt idx="2">
                  <c:v>53</c:v>
                </c:pt>
                <c:pt idx="3">
                  <c:v>56</c:v>
                </c:pt>
                <c:pt idx="4">
                  <c:v>54</c:v>
                </c:pt>
                <c:pt idx="5">
                  <c:v>34</c:v>
                </c:pt>
                <c:pt idx="6">
                  <c:v>45</c:v>
                </c:pt>
                <c:pt idx="7">
                  <c:v>23</c:v>
                </c:pt>
              </c:numCache>
            </c:numRef>
          </c:val>
          <c:extLst>
            <c:ext xmlns:c16="http://schemas.microsoft.com/office/drawing/2014/chart" uri="{C3380CC4-5D6E-409C-BE32-E72D297353CC}">
              <c16:uniqueId val="{00000000-DD58-43CA-A2CA-AD086172294F}"/>
            </c:ext>
          </c:extLst>
        </c:ser>
        <c:ser>
          <c:idx val="1"/>
          <c:order val="1"/>
          <c:tx>
            <c:strRef>
              <c:f>Sheet1!$C$1</c:f>
              <c:strCache>
                <c:ptCount val="1"/>
                <c:pt idx="0">
                  <c:v>News Articles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2014</c:v>
                </c:pt>
                <c:pt idx="1">
                  <c:v>2015</c:v>
                </c:pt>
                <c:pt idx="2">
                  <c:v>2016</c:v>
                </c:pt>
                <c:pt idx="3">
                  <c:v>2017</c:v>
                </c:pt>
                <c:pt idx="4">
                  <c:v>2018</c:v>
                </c:pt>
                <c:pt idx="5">
                  <c:v>2019</c:v>
                </c:pt>
                <c:pt idx="6">
                  <c:v>2020</c:v>
                </c:pt>
                <c:pt idx="7">
                  <c:v>2021</c:v>
                </c:pt>
              </c:numCache>
            </c:numRef>
          </c:cat>
          <c:val>
            <c:numRef>
              <c:f>Sheet1!$C$2:$C$9</c:f>
              <c:numCache>
                <c:formatCode>General</c:formatCode>
                <c:ptCount val="8"/>
                <c:pt idx="0">
                  <c:v>8</c:v>
                </c:pt>
                <c:pt idx="1">
                  <c:v>20</c:v>
                </c:pt>
                <c:pt idx="2">
                  <c:v>10</c:v>
                </c:pt>
                <c:pt idx="3">
                  <c:v>12</c:v>
                </c:pt>
                <c:pt idx="4">
                  <c:v>12</c:v>
                </c:pt>
                <c:pt idx="5">
                  <c:v>13</c:v>
                </c:pt>
                <c:pt idx="6">
                  <c:v>15</c:v>
                </c:pt>
                <c:pt idx="7">
                  <c:v>20</c:v>
                </c:pt>
              </c:numCache>
            </c:numRef>
          </c:val>
          <c:extLst>
            <c:ext xmlns:c16="http://schemas.microsoft.com/office/drawing/2014/chart" uri="{C3380CC4-5D6E-409C-BE32-E72D297353CC}">
              <c16:uniqueId val="{00000001-DD58-43CA-A2CA-AD086172294F}"/>
            </c:ext>
          </c:extLst>
        </c:ser>
        <c:ser>
          <c:idx val="2"/>
          <c:order val="2"/>
          <c:tx>
            <c:strRef>
              <c:f>Sheet1!$D$1</c:f>
              <c:strCache>
                <c:ptCount val="1"/>
                <c:pt idx="0">
                  <c:v>Legal Ads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2014</c:v>
                </c:pt>
                <c:pt idx="1">
                  <c:v>2015</c:v>
                </c:pt>
                <c:pt idx="2">
                  <c:v>2016</c:v>
                </c:pt>
                <c:pt idx="3">
                  <c:v>2017</c:v>
                </c:pt>
                <c:pt idx="4">
                  <c:v>2018</c:v>
                </c:pt>
                <c:pt idx="5">
                  <c:v>2019</c:v>
                </c:pt>
                <c:pt idx="6">
                  <c:v>2020</c:v>
                </c:pt>
                <c:pt idx="7">
                  <c:v>2021</c:v>
                </c:pt>
              </c:numCache>
            </c:numRef>
          </c:cat>
          <c:val>
            <c:numRef>
              <c:f>Sheet1!$D$2:$D$9</c:f>
              <c:numCache>
                <c:formatCode>General</c:formatCode>
                <c:ptCount val="8"/>
                <c:pt idx="0">
                  <c:v>3</c:v>
                </c:pt>
                <c:pt idx="1">
                  <c:v>3</c:v>
                </c:pt>
                <c:pt idx="2">
                  <c:v>6</c:v>
                </c:pt>
                <c:pt idx="3">
                  <c:v>3</c:v>
                </c:pt>
                <c:pt idx="4">
                  <c:v>3</c:v>
                </c:pt>
                <c:pt idx="5">
                  <c:v>4</c:v>
                </c:pt>
                <c:pt idx="6">
                  <c:v>1</c:v>
                </c:pt>
                <c:pt idx="7">
                  <c:v>4</c:v>
                </c:pt>
              </c:numCache>
            </c:numRef>
          </c:val>
          <c:extLst>
            <c:ext xmlns:c16="http://schemas.microsoft.com/office/drawing/2014/chart" uri="{C3380CC4-5D6E-409C-BE32-E72D297353CC}">
              <c16:uniqueId val="{00000002-DD58-43CA-A2CA-AD086172294F}"/>
            </c:ext>
          </c:extLst>
        </c:ser>
        <c:ser>
          <c:idx val="3"/>
          <c:order val="3"/>
          <c:tx>
            <c:strRef>
              <c:f>Sheet1!$E$1</c:f>
              <c:strCache>
                <c:ptCount val="1"/>
                <c:pt idx="0">
                  <c:v>Comments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2014</c:v>
                </c:pt>
                <c:pt idx="1">
                  <c:v>2015</c:v>
                </c:pt>
                <c:pt idx="2">
                  <c:v>2016</c:v>
                </c:pt>
                <c:pt idx="3">
                  <c:v>2017</c:v>
                </c:pt>
                <c:pt idx="4">
                  <c:v>2018</c:v>
                </c:pt>
                <c:pt idx="5">
                  <c:v>2019</c:v>
                </c:pt>
                <c:pt idx="6">
                  <c:v>2020</c:v>
                </c:pt>
                <c:pt idx="7">
                  <c:v>2021</c:v>
                </c:pt>
              </c:numCache>
            </c:numRef>
          </c:cat>
          <c:val>
            <c:numRef>
              <c:f>Sheet1!$E$2:$E$9</c:f>
              <c:numCache>
                <c:formatCode>General</c:formatCode>
                <c:ptCount val="8"/>
                <c:pt idx="0">
                  <c:v>195</c:v>
                </c:pt>
                <c:pt idx="1">
                  <c:v>63</c:v>
                </c:pt>
                <c:pt idx="2">
                  <c:v>22</c:v>
                </c:pt>
                <c:pt idx="3">
                  <c:v>40</c:v>
                </c:pt>
                <c:pt idx="4">
                  <c:v>16</c:v>
                </c:pt>
                <c:pt idx="5">
                  <c:v>20</c:v>
                </c:pt>
                <c:pt idx="6">
                  <c:v>37</c:v>
                </c:pt>
                <c:pt idx="7">
                  <c:v>187</c:v>
                </c:pt>
              </c:numCache>
            </c:numRef>
          </c:val>
          <c:extLst>
            <c:ext xmlns:c16="http://schemas.microsoft.com/office/drawing/2014/chart" uri="{C3380CC4-5D6E-409C-BE32-E72D297353CC}">
              <c16:uniqueId val="{00000003-DD58-43CA-A2CA-AD086172294F}"/>
            </c:ext>
          </c:extLst>
        </c:ser>
        <c:dLbls>
          <c:showLegendKey val="0"/>
          <c:showVal val="0"/>
          <c:showCatName val="0"/>
          <c:showSerName val="0"/>
          <c:showPercent val="0"/>
          <c:showBubbleSize val="0"/>
        </c:dLbls>
        <c:gapWidth val="219"/>
        <c:overlap val="-27"/>
        <c:axId val="1608047855"/>
        <c:axId val="1601996607"/>
      </c:barChart>
      <c:catAx>
        <c:axId val="16080478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accent1">
                    <a:lumMod val="50000"/>
                  </a:schemeClr>
                </a:solidFill>
                <a:latin typeface="+mn-lt"/>
                <a:ea typeface="+mn-ea"/>
                <a:cs typeface="+mn-cs"/>
              </a:defRPr>
            </a:pPr>
            <a:endParaRPr lang="en-US"/>
          </a:p>
        </c:txPr>
        <c:crossAx val="1601996607"/>
        <c:crosses val="autoZero"/>
        <c:auto val="1"/>
        <c:lblAlgn val="ctr"/>
        <c:lblOffset val="100"/>
        <c:noMultiLvlLbl val="0"/>
      </c:catAx>
      <c:valAx>
        <c:axId val="1601996607"/>
        <c:scaling>
          <c:orientation val="minMax"/>
          <c:max val="2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080478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accent1">
                  <a:lumMod val="50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5/19/2022</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9867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5/19/2022</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279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5/19/2022</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0223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5/19/2022</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3683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5/19/2022</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0786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5/19/2022</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5176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5/19/2022</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38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5/19/2022</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225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5/19/2022</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4432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5/19/2022</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3769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5/19/2022</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8062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5/19/2022</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1648632134"/>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62" r:id="rId7"/>
    <p:sldLayoutId id="2147483758" r:id="rId8"/>
    <p:sldLayoutId id="2147483759" r:id="rId9"/>
    <p:sldLayoutId id="2147483760" r:id="rId10"/>
    <p:sldLayoutId id="21474837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
            <a:lum/>
          </a:blip>
          <a:srcRect/>
          <a:stretch>
            <a:fillRect t="-6000" b="-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66FF1-C981-4B48-B184-5AAF5A334D9E}"/>
              </a:ext>
            </a:extLst>
          </p:cNvPr>
          <p:cNvSpPr>
            <a:spLocks noGrp="1"/>
          </p:cNvSpPr>
          <p:nvPr>
            <p:ph type="ctrTitle"/>
          </p:nvPr>
        </p:nvSpPr>
        <p:spPr/>
        <p:txBody>
          <a:bodyPr>
            <a:normAutofit fontScale="90000"/>
          </a:bodyPr>
          <a:lstStyle/>
          <a:p>
            <a:r>
              <a:rPr lang="en-US" dirty="0">
                <a:solidFill>
                  <a:schemeClr val="accent1">
                    <a:lumMod val="75000"/>
                  </a:schemeClr>
                </a:solidFill>
              </a:rPr>
              <a:t>Ozarks Transportation Organization</a:t>
            </a:r>
          </a:p>
        </p:txBody>
      </p:sp>
      <p:sp>
        <p:nvSpPr>
          <p:cNvPr id="3" name="Subtitle 2">
            <a:extLst>
              <a:ext uri="{FF2B5EF4-FFF2-40B4-BE49-F238E27FC236}">
                <a16:creationId xmlns:a16="http://schemas.microsoft.com/office/drawing/2014/main" id="{1706489A-12CC-4585-8604-AB8181D767D5}"/>
              </a:ext>
            </a:extLst>
          </p:cNvPr>
          <p:cNvSpPr>
            <a:spLocks noGrp="1"/>
          </p:cNvSpPr>
          <p:nvPr>
            <p:ph type="subTitle" idx="1"/>
          </p:nvPr>
        </p:nvSpPr>
        <p:spPr>
          <a:xfrm>
            <a:off x="1524000" y="3602038"/>
            <a:ext cx="7302759" cy="1361848"/>
          </a:xfrm>
        </p:spPr>
        <p:txBody>
          <a:bodyPr>
            <a:normAutofit/>
          </a:bodyPr>
          <a:lstStyle/>
          <a:p>
            <a:r>
              <a:rPr lang="en-US" sz="4000" dirty="0">
                <a:solidFill>
                  <a:schemeClr val="accent1">
                    <a:lumMod val="75000"/>
                  </a:schemeClr>
                </a:solidFill>
              </a:rPr>
              <a:t>Public Participation Plan 2022 Annual Evaluation</a:t>
            </a:r>
          </a:p>
        </p:txBody>
      </p:sp>
    </p:spTree>
    <p:extLst>
      <p:ext uri="{BB962C8B-B14F-4D97-AF65-F5344CB8AC3E}">
        <p14:creationId xmlns:p14="http://schemas.microsoft.com/office/powerpoint/2010/main" val="2156105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
            <a:lum/>
          </a:blip>
          <a:srcRect/>
          <a:stretch>
            <a:fillRect t="-6000" b="-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82FBC-A1DB-4CFC-9EE5-EB54517A8A83}"/>
              </a:ext>
            </a:extLst>
          </p:cNvPr>
          <p:cNvSpPr>
            <a:spLocks noGrp="1"/>
          </p:cNvSpPr>
          <p:nvPr>
            <p:ph type="title"/>
          </p:nvPr>
        </p:nvSpPr>
        <p:spPr/>
        <p:txBody>
          <a:bodyPr/>
          <a:lstStyle/>
          <a:p>
            <a:r>
              <a:rPr lang="en-US" dirty="0">
                <a:solidFill>
                  <a:schemeClr val="accent1">
                    <a:lumMod val="75000"/>
                  </a:schemeClr>
                </a:solidFill>
              </a:rPr>
              <a:t>Evaluation Outline</a:t>
            </a:r>
          </a:p>
        </p:txBody>
      </p:sp>
      <p:sp>
        <p:nvSpPr>
          <p:cNvPr id="3" name="Content Placeholder 2">
            <a:extLst>
              <a:ext uri="{FF2B5EF4-FFF2-40B4-BE49-F238E27FC236}">
                <a16:creationId xmlns:a16="http://schemas.microsoft.com/office/drawing/2014/main" id="{B73FC7BF-0C2F-4433-847B-EBBDCF99433F}"/>
              </a:ext>
            </a:extLst>
          </p:cNvPr>
          <p:cNvSpPr>
            <a:spLocks noGrp="1"/>
          </p:cNvSpPr>
          <p:nvPr>
            <p:ph idx="1"/>
          </p:nvPr>
        </p:nvSpPr>
        <p:spPr>
          <a:noFill/>
        </p:spPr>
        <p:txBody>
          <a:bodyPr>
            <a:normAutofit/>
          </a:bodyPr>
          <a:lstStyle/>
          <a:p>
            <a:pPr>
              <a:lnSpc>
                <a:spcPct val="150000"/>
              </a:lnSpc>
              <a:spcAft>
                <a:spcPts val="3000"/>
              </a:spcAft>
            </a:pPr>
            <a:r>
              <a:rPr lang="en-US" sz="3600" dirty="0">
                <a:solidFill>
                  <a:schemeClr val="accent1">
                    <a:lumMod val="75000"/>
                  </a:schemeClr>
                </a:solidFill>
              </a:rPr>
              <a:t>Progress towards Prior Year’s Action Items</a:t>
            </a:r>
          </a:p>
          <a:p>
            <a:pPr>
              <a:lnSpc>
                <a:spcPct val="150000"/>
              </a:lnSpc>
              <a:spcAft>
                <a:spcPts val="3000"/>
              </a:spcAft>
            </a:pPr>
            <a:r>
              <a:rPr lang="en-US" sz="3600" dirty="0">
                <a:solidFill>
                  <a:schemeClr val="accent1">
                    <a:lumMod val="75000"/>
                  </a:schemeClr>
                </a:solidFill>
              </a:rPr>
              <a:t>Performance Measures</a:t>
            </a:r>
          </a:p>
          <a:p>
            <a:pPr>
              <a:lnSpc>
                <a:spcPct val="150000"/>
              </a:lnSpc>
              <a:spcAft>
                <a:spcPts val="3000"/>
              </a:spcAft>
            </a:pPr>
            <a:r>
              <a:rPr lang="en-US" sz="3600" dirty="0">
                <a:solidFill>
                  <a:schemeClr val="accent1">
                    <a:lumMod val="75000"/>
                  </a:schemeClr>
                </a:solidFill>
              </a:rPr>
              <a:t>Current Year’s (Revised) Action Items </a:t>
            </a:r>
          </a:p>
        </p:txBody>
      </p:sp>
    </p:spTree>
    <p:extLst>
      <p:ext uri="{BB962C8B-B14F-4D97-AF65-F5344CB8AC3E}">
        <p14:creationId xmlns:p14="http://schemas.microsoft.com/office/powerpoint/2010/main" val="1389756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
            <a:lum/>
          </a:blip>
          <a:srcRect/>
          <a:stretch>
            <a:fillRect t="-6000" b="-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3E945-EFC4-473E-ABB1-AF81D1F56336}"/>
              </a:ext>
            </a:extLst>
          </p:cNvPr>
          <p:cNvSpPr>
            <a:spLocks noGrp="1"/>
          </p:cNvSpPr>
          <p:nvPr>
            <p:ph type="title"/>
          </p:nvPr>
        </p:nvSpPr>
        <p:spPr/>
        <p:txBody>
          <a:bodyPr/>
          <a:lstStyle/>
          <a:p>
            <a:r>
              <a:rPr lang="en-US" dirty="0">
                <a:solidFill>
                  <a:schemeClr val="accent1">
                    <a:lumMod val="75000"/>
                  </a:schemeClr>
                </a:solidFill>
              </a:rPr>
              <a:t>Previous Action Items</a:t>
            </a:r>
          </a:p>
        </p:txBody>
      </p:sp>
      <p:sp>
        <p:nvSpPr>
          <p:cNvPr id="3" name="Content Placeholder 2">
            <a:extLst>
              <a:ext uri="{FF2B5EF4-FFF2-40B4-BE49-F238E27FC236}">
                <a16:creationId xmlns:a16="http://schemas.microsoft.com/office/drawing/2014/main" id="{20DF1A98-2EF8-4327-8446-6AFA175BCB69}"/>
              </a:ext>
            </a:extLst>
          </p:cNvPr>
          <p:cNvSpPr>
            <a:spLocks noGrp="1"/>
          </p:cNvSpPr>
          <p:nvPr>
            <p:ph idx="1"/>
          </p:nvPr>
        </p:nvSpPr>
        <p:spPr/>
        <p:txBody>
          <a:bodyPr>
            <a:normAutofit fontScale="92500" lnSpcReduction="10000"/>
          </a:bodyPr>
          <a:lstStyle/>
          <a:p>
            <a:pPr>
              <a:spcAft>
                <a:spcPts val="1200"/>
              </a:spcAft>
            </a:pPr>
            <a:r>
              <a:rPr lang="en-US" sz="2400" dirty="0">
                <a:solidFill>
                  <a:schemeClr val="accent1">
                    <a:lumMod val="75000"/>
                  </a:schemeClr>
                </a:solidFill>
                <a:effectLst/>
                <a:latin typeface="Segoe UI" panose="020B0502040204020203" pitchFamily="34" charset="0"/>
                <a:ea typeface="Calibri" panose="020F0502020204030204" pitchFamily="34" charset="0"/>
              </a:rPr>
              <a:t>Ensure that all comments and concerns related to State maintained roadways are relayed to MoDOT SW District in a timely manner. Identify points of contact at the district for relaying public comments</a:t>
            </a:r>
          </a:p>
          <a:p>
            <a:pPr>
              <a:spcAft>
                <a:spcPts val="1200"/>
              </a:spcAft>
            </a:pPr>
            <a:r>
              <a:rPr lang="en-US" sz="2400" dirty="0">
                <a:solidFill>
                  <a:schemeClr val="accent1">
                    <a:lumMod val="75000"/>
                  </a:schemeClr>
                </a:solidFill>
                <a:effectLst/>
                <a:latin typeface="Segoe UI" panose="020B0502040204020203" pitchFamily="34" charset="0"/>
                <a:ea typeface="Calibri" panose="020F0502020204030204" pitchFamily="34" charset="0"/>
              </a:rPr>
              <a:t>Develop and follow standard procedures for posting meeting notifications for various planning activities requiring different levels of public involvement, such as, strategizing, seeking input, taking action, and Board approval or adoption</a:t>
            </a:r>
          </a:p>
          <a:p>
            <a:pPr>
              <a:spcAft>
                <a:spcPts val="1200"/>
              </a:spcAft>
            </a:pPr>
            <a:r>
              <a:rPr lang="en-US" sz="2400" dirty="0">
                <a:solidFill>
                  <a:schemeClr val="accent1">
                    <a:lumMod val="75000"/>
                  </a:schemeClr>
                </a:solidFill>
                <a:effectLst/>
                <a:latin typeface="Segoe UI" panose="020B0502040204020203" pitchFamily="34" charset="0"/>
                <a:ea typeface="Calibri" panose="020F0502020204030204" pitchFamily="34" charset="0"/>
              </a:rPr>
              <a:t>Continue to expand the use of Zoom and Facebook live allowing for moderated comments from the public in real time and boosting ads/posts to communities in the OTO area</a:t>
            </a:r>
          </a:p>
          <a:p>
            <a:pPr>
              <a:spcAft>
                <a:spcPts val="1200"/>
              </a:spcAft>
            </a:pPr>
            <a:r>
              <a:rPr lang="en-US" sz="2400" dirty="0">
                <a:solidFill>
                  <a:schemeClr val="accent1">
                    <a:lumMod val="75000"/>
                  </a:schemeClr>
                </a:solidFill>
                <a:effectLst/>
                <a:latin typeface="Segoe UI" panose="020B0502040204020203" pitchFamily="34" charset="0"/>
                <a:ea typeface="Calibri" panose="020F0502020204030204" pitchFamily="34" charset="0"/>
                <a:cs typeface="Minion Pro"/>
              </a:rPr>
              <a:t>Develop a standard format for documenting public comments to be included in Technical Planning Committee and Board of Directors agenda packets including as much information from the comment log as possible</a:t>
            </a:r>
            <a:endParaRPr lang="en-US" dirty="0"/>
          </a:p>
        </p:txBody>
      </p:sp>
    </p:spTree>
    <p:extLst>
      <p:ext uri="{BB962C8B-B14F-4D97-AF65-F5344CB8AC3E}">
        <p14:creationId xmlns:p14="http://schemas.microsoft.com/office/powerpoint/2010/main" val="755832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
            <a:lum/>
          </a:blip>
          <a:srcRect/>
          <a:stretch>
            <a:fillRect t="-6000" b="-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E871D-F2CF-4D49-B6E9-9BF276760327}"/>
              </a:ext>
            </a:extLst>
          </p:cNvPr>
          <p:cNvSpPr>
            <a:spLocks noGrp="1"/>
          </p:cNvSpPr>
          <p:nvPr>
            <p:ph type="title"/>
          </p:nvPr>
        </p:nvSpPr>
        <p:spPr>
          <a:xfrm>
            <a:off x="839788" y="365126"/>
            <a:ext cx="10515600" cy="823912"/>
          </a:xfrm>
        </p:spPr>
        <p:txBody>
          <a:bodyPr/>
          <a:lstStyle/>
          <a:p>
            <a:r>
              <a:rPr lang="en-US" dirty="0">
                <a:solidFill>
                  <a:schemeClr val="accent1">
                    <a:lumMod val="75000"/>
                  </a:schemeClr>
                </a:solidFill>
              </a:rPr>
              <a:t>Performance Measures – Social Media</a:t>
            </a:r>
          </a:p>
        </p:txBody>
      </p:sp>
      <p:sp>
        <p:nvSpPr>
          <p:cNvPr id="3" name="Text Placeholder 2">
            <a:extLst>
              <a:ext uri="{FF2B5EF4-FFF2-40B4-BE49-F238E27FC236}">
                <a16:creationId xmlns:a16="http://schemas.microsoft.com/office/drawing/2014/main" id="{3FAC2B35-F0EC-4402-B215-FD39B673EEF1}"/>
              </a:ext>
            </a:extLst>
          </p:cNvPr>
          <p:cNvSpPr>
            <a:spLocks noGrp="1"/>
          </p:cNvSpPr>
          <p:nvPr>
            <p:ph type="body" idx="1"/>
          </p:nvPr>
        </p:nvSpPr>
        <p:spPr>
          <a:xfrm>
            <a:off x="836612" y="1126187"/>
            <a:ext cx="5157787" cy="554976"/>
          </a:xfrm>
        </p:spPr>
        <p:txBody>
          <a:bodyPr/>
          <a:lstStyle/>
          <a:p>
            <a:r>
              <a:rPr lang="en-US" dirty="0">
                <a:solidFill>
                  <a:schemeClr val="accent1">
                    <a:lumMod val="75000"/>
                  </a:schemeClr>
                </a:solidFill>
              </a:rPr>
              <a:t>Facebook Participation</a:t>
            </a:r>
          </a:p>
        </p:txBody>
      </p:sp>
      <p:graphicFrame>
        <p:nvGraphicFramePr>
          <p:cNvPr id="9" name="Content Placeholder 8">
            <a:extLst>
              <a:ext uri="{FF2B5EF4-FFF2-40B4-BE49-F238E27FC236}">
                <a16:creationId xmlns:a16="http://schemas.microsoft.com/office/drawing/2014/main" id="{4862D9F8-5347-4BB1-A43E-3648BC619C65}"/>
              </a:ext>
            </a:extLst>
          </p:cNvPr>
          <p:cNvGraphicFramePr>
            <a:graphicFrameLocks noGrp="1"/>
          </p:cNvGraphicFramePr>
          <p:nvPr>
            <p:ph sz="half" idx="2"/>
            <p:extLst>
              <p:ext uri="{D42A27DB-BD31-4B8C-83A1-F6EECF244321}">
                <p14:modId xmlns:p14="http://schemas.microsoft.com/office/powerpoint/2010/main" val="3721706904"/>
              </p:ext>
            </p:extLst>
          </p:nvPr>
        </p:nvGraphicFramePr>
        <p:xfrm>
          <a:off x="832466" y="1681163"/>
          <a:ext cx="5157787" cy="45085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FF48378B-709F-4EBA-B68A-415A5ADFE21F}"/>
              </a:ext>
            </a:extLst>
          </p:cNvPr>
          <p:cNvSpPr>
            <a:spLocks noGrp="1"/>
          </p:cNvSpPr>
          <p:nvPr>
            <p:ph type="body" sz="quarter" idx="3"/>
          </p:nvPr>
        </p:nvSpPr>
        <p:spPr>
          <a:xfrm>
            <a:off x="6169024" y="1126187"/>
            <a:ext cx="5724330" cy="554976"/>
          </a:xfrm>
        </p:spPr>
        <p:txBody>
          <a:bodyPr/>
          <a:lstStyle/>
          <a:p>
            <a:r>
              <a:rPr lang="en-US" dirty="0">
                <a:solidFill>
                  <a:schemeClr val="accent1">
                    <a:lumMod val="75000"/>
                  </a:schemeClr>
                </a:solidFill>
              </a:rPr>
              <a:t>Facebook Participation by Location</a:t>
            </a:r>
          </a:p>
        </p:txBody>
      </p:sp>
      <p:graphicFrame>
        <p:nvGraphicFramePr>
          <p:cNvPr id="10" name="Content Placeholder 9">
            <a:extLst>
              <a:ext uri="{FF2B5EF4-FFF2-40B4-BE49-F238E27FC236}">
                <a16:creationId xmlns:a16="http://schemas.microsoft.com/office/drawing/2014/main" id="{C199E67B-203E-49B0-8DFB-8ACFA5632E9D}"/>
              </a:ext>
            </a:extLst>
          </p:cNvPr>
          <p:cNvGraphicFramePr>
            <a:graphicFrameLocks noGrp="1"/>
          </p:cNvGraphicFramePr>
          <p:nvPr>
            <p:ph sz="quarter" idx="4"/>
            <p:extLst>
              <p:ext uri="{D42A27DB-BD31-4B8C-83A1-F6EECF244321}">
                <p14:modId xmlns:p14="http://schemas.microsoft.com/office/powerpoint/2010/main" val="3382072995"/>
              </p:ext>
            </p:extLst>
          </p:nvPr>
        </p:nvGraphicFramePr>
        <p:xfrm>
          <a:off x="5990253" y="1744014"/>
          <a:ext cx="5999585" cy="4896920"/>
        </p:xfrm>
        <a:graphic>
          <a:graphicData uri="http://schemas.openxmlformats.org/drawingml/2006/table">
            <a:tbl>
              <a:tblPr firstRow="1" bandRow="1">
                <a:tableStyleId>{5C22544A-7EE6-4342-B048-85BDC9FD1C3A}</a:tableStyleId>
              </a:tblPr>
              <a:tblGrid>
                <a:gridCol w="1352939">
                  <a:extLst>
                    <a:ext uri="{9D8B030D-6E8A-4147-A177-3AD203B41FA5}">
                      <a16:colId xmlns:a16="http://schemas.microsoft.com/office/drawing/2014/main" val="3692940864"/>
                    </a:ext>
                  </a:extLst>
                </a:gridCol>
                <a:gridCol w="1073020">
                  <a:extLst>
                    <a:ext uri="{9D8B030D-6E8A-4147-A177-3AD203B41FA5}">
                      <a16:colId xmlns:a16="http://schemas.microsoft.com/office/drawing/2014/main" val="1949429316"/>
                    </a:ext>
                  </a:extLst>
                </a:gridCol>
                <a:gridCol w="1082351">
                  <a:extLst>
                    <a:ext uri="{9D8B030D-6E8A-4147-A177-3AD203B41FA5}">
                      <a16:colId xmlns:a16="http://schemas.microsoft.com/office/drawing/2014/main" val="3247309915"/>
                    </a:ext>
                  </a:extLst>
                </a:gridCol>
                <a:gridCol w="550506">
                  <a:extLst>
                    <a:ext uri="{9D8B030D-6E8A-4147-A177-3AD203B41FA5}">
                      <a16:colId xmlns:a16="http://schemas.microsoft.com/office/drawing/2014/main" val="3103308144"/>
                    </a:ext>
                  </a:extLst>
                </a:gridCol>
                <a:gridCol w="429209">
                  <a:extLst>
                    <a:ext uri="{9D8B030D-6E8A-4147-A177-3AD203B41FA5}">
                      <a16:colId xmlns:a16="http://schemas.microsoft.com/office/drawing/2014/main" val="3488445570"/>
                    </a:ext>
                  </a:extLst>
                </a:gridCol>
                <a:gridCol w="634481">
                  <a:extLst>
                    <a:ext uri="{9D8B030D-6E8A-4147-A177-3AD203B41FA5}">
                      <a16:colId xmlns:a16="http://schemas.microsoft.com/office/drawing/2014/main" val="1573650742"/>
                    </a:ext>
                  </a:extLst>
                </a:gridCol>
                <a:gridCol w="877079">
                  <a:extLst>
                    <a:ext uri="{9D8B030D-6E8A-4147-A177-3AD203B41FA5}">
                      <a16:colId xmlns:a16="http://schemas.microsoft.com/office/drawing/2014/main" val="3720744602"/>
                    </a:ext>
                  </a:extLst>
                </a:gridCol>
              </a:tblGrid>
              <a:tr h="568757">
                <a:tc>
                  <a:txBody>
                    <a:bodyPr/>
                    <a:lstStyle/>
                    <a:p>
                      <a:pPr marL="0" marR="0" algn="ctr">
                        <a:lnSpc>
                          <a:spcPct val="120000"/>
                        </a:lnSpc>
                        <a:spcBef>
                          <a:spcPts val="0"/>
                        </a:spcBef>
                        <a:spcAft>
                          <a:spcPts val="0"/>
                        </a:spcAft>
                      </a:pPr>
                      <a:r>
                        <a:rPr lang="en-US" sz="1600" b="1" dirty="0">
                          <a:effectLst/>
                          <a:latin typeface="Segoe UI" panose="020B0502040204020203" pitchFamily="34" charset="0"/>
                          <a:ea typeface="Calibri" panose="020F0502020204030204" pitchFamily="34" charset="0"/>
                          <a:cs typeface="Times New Roman" panose="02020603050405020304" pitchFamily="18" charset="0"/>
                        </a:rPr>
                        <a:t>Date</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400" b="1" dirty="0">
                          <a:effectLst/>
                          <a:latin typeface="Segoe UI" panose="020B0502040204020203" pitchFamily="34" charset="0"/>
                          <a:ea typeface="Calibri" panose="020F0502020204030204" pitchFamily="34" charset="0"/>
                          <a:cs typeface="Times New Roman" panose="02020603050405020304" pitchFamily="18" charset="0"/>
                        </a:rPr>
                        <a:t>Battlefield</a:t>
                      </a:r>
                      <a:endParaRPr lang="en-US" sz="1400"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400" b="1" dirty="0">
                          <a:effectLst/>
                          <a:latin typeface="Segoe UI" panose="020B0502040204020203" pitchFamily="34" charset="0"/>
                          <a:ea typeface="Calibri" panose="020F0502020204030204" pitchFamily="34" charset="0"/>
                          <a:cs typeface="Times New Roman" panose="02020603050405020304" pitchFamily="18" charset="0"/>
                        </a:rPr>
                        <a:t>Springfield</a:t>
                      </a:r>
                      <a:endParaRPr lang="en-US" sz="1400"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400" b="1" dirty="0">
                          <a:effectLst/>
                          <a:latin typeface="Segoe UI" panose="020B0502040204020203" pitchFamily="34" charset="0"/>
                          <a:ea typeface="Calibri" panose="020F0502020204030204" pitchFamily="34" charset="0"/>
                          <a:cs typeface="Times New Roman" panose="02020603050405020304" pitchFamily="18" charset="0"/>
                        </a:rPr>
                        <a:t>Nixa</a:t>
                      </a:r>
                      <a:endParaRPr lang="en-US" sz="1400"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400" b="1" dirty="0">
                          <a:effectLst/>
                          <a:latin typeface="Segoe UI" panose="020B0502040204020203" pitchFamily="34" charset="0"/>
                          <a:ea typeface="Calibri" panose="020F0502020204030204" pitchFamily="34" charset="0"/>
                          <a:cs typeface="Times New Roman" panose="02020603050405020304" pitchFamily="18" charset="0"/>
                        </a:rPr>
                        <a:t>KC</a:t>
                      </a:r>
                      <a:endParaRPr lang="en-US" sz="1400"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400" b="1" dirty="0">
                          <a:effectLst/>
                          <a:latin typeface="Segoe UI" panose="020B0502040204020203" pitchFamily="34" charset="0"/>
                          <a:ea typeface="Calibri" panose="020F0502020204030204" pitchFamily="34" charset="0"/>
                          <a:cs typeface="Times New Roman" panose="02020603050405020304" pitchFamily="18" charset="0"/>
                        </a:rPr>
                        <a:t>Ozark</a:t>
                      </a:r>
                      <a:endParaRPr lang="en-US" sz="1400"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400" b="1" dirty="0">
                          <a:effectLst/>
                          <a:latin typeface="Segoe UI" panose="020B0502040204020203" pitchFamily="34" charset="0"/>
                          <a:ea typeface="Calibri" panose="020F0502020204030204" pitchFamily="34" charset="0"/>
                          <a:cs typeface="Times New Roman" panose="02020603050405020304" pitchFamily="18" charset="0"/>
                        </a:rPr>
                        <a:t>Republic</a:t>
                      </a:r>
                      <a:endParaRPr lang="en-US" sz="1400"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0376449"/>
                  </a:ext>
                </a:extLst>
              </a:tr>
              <a:tr h="480907">
                <a:tc>
                  <a:txBody>
                    <a:bodyPr/>
                    <a:lstStyle/>
                    <a:p>
                      <a:pPr marL="0" marR="0">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August 2014</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60</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4</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3</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2</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2</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62930499"/>
                  </a:ext>
                </a:extLst>
              </a:tr>
              <a:tr h="480907">
                <a:tc>
                  <a:txBody>
                    <a:bodyPr/>
                    <a:lstStyle/>
                    <a:p>
                      <a:pPr marL="0" marR="0">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April 2015</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82</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4</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3</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4</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3</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59305907"/>
                  </a:ext>
                </a:extLst>
              </a:tr>
              <a:tr h="480907">
                <a:tc>
                  <a:txBody>
                    <a:bodyPr/>
                    <a:lstStyle/>
                    <a:p>
                      <a:pPr marL="0" marR="0">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July 2016</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15</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72</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5</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2</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11</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7</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35030779"/>
                  </a:ext>
                </a:extLst>
              </a:tr>
              <a:tr h="480907">
                <a:tc>
                  <a:txBody>
                    <a:bodyPr/>
                    <a:lstStyle/>
                    <a:p>
                      <a:pPr marL="0" marR="0">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March 2017</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13</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66</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5</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3</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11</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5</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11328784"/>
                  </a:ext>
                </a:extLst>
              </a:tr>
              <a:tr h="480907">
                <a:tc>
                  <a:txBody>
                    <a:bodyPr/>
                    <a:lstStyle/>
                    <a:p>
                      <a:pPr marL="0" marR="0">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March 2018</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3</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117</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8</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3</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13</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4</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6608379"/>
                  </a:ext>
                </a:extLst>
              </a:tr>
              <a:tr h="480907">
                <a:tc>
                  <a:txBody>
                    <a:bodyPr/>
                    <a:lstStyle/>
                    <a:p>
                      <a:pPr marL="0" marR="0">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March 2019</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2</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129</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7</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4</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15</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5</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8387736"/>
                  </a:ext>
                </a:extLst>
              </a:tr>
              <a:tr h="480907">
                <a:tc>
                  <a:txBody>
                    <a:bodyPr/>
                    <a:lstStyle/>
                    <a:p>
                      <a:pPr marL="0" marR="0">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March 2020</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3</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207</a:t>
                      </a:r>
                      <a:endParaRPr lang="en-US" sz="160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21</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5</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41</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13</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5882578"/>
                  </a:ext>
                </a:extLst>
              </a:tr>
              <a:tr h="480907">
                <a:tc>
                  <a:txBody>
                    <a:bodyPr/>
                    <a:lstStyle/>
                    <a:p>
                      <a:pPr marL="0" marR="0">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March 2021</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4</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212</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23</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4</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46</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9</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88268278"/>
                  </a:ext>
                </a:extLst>
              </a:tr>
              <a:tr h="480907">
                <a:tc>
                  <a:txBody>
                    <a:bodyPr/>
                    <a:lstStyle/>
                    <a:p>
                      <a:pPr marL="0" marR="0">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March 2022</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20</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208</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30</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47</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20000"/>
                        </a:lnSpc>
                        <a:spcBef>
                          <a:spcPts val="0"/>
                        </a:spcBef>
                        <a:spcAft>
                          <a:spcPts val="0"/>
                        </a:spcAft>
                      </a:pPr>
                      <a:r>
                        <a:rPr lang="en-US" sz="1600" dirty="0">
                          <a:solidFill>
                            <a:schemeClr val="accent1">
                              <a:lumMod val="50000"/>
                            </a:schemeClr>
                          </a:solidFill>
                          <a:effectLst/>
                          <a:latin typeface="Segoe UI" panose="020B0502040204020203" pitchFamily="34" charset="0"/>
                          <a:ea typeface="Calibri" panose="020F0502020204030204" pitchFamily="34" charset="0"/>
                          <a:cs typeface="Times New Roman" panose="02020603050405020304" pitchFamily="18" charset="0"/>
                        </a:rPr>
                        <a:t>38</a:t>
                      </a:r>
                      <a:endParaRPr lang="en-US" sz="1600" dirty="0">
                        <a:solidFill>
                          <a:schemeClr val="accent1">
                            <a:lumMod val="50000"/>
                          </a:schemeClr>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36726378"/>
                  </a:ext>
                </a:extLst>
              </a:tr>
            </a:tbl>
          </a:graphicData>
        </a:graphic>
      </p:graphicFrame>
    </p:spTree>
    <p:extLst>
      <p:ext uri="{BB962C8B-B14F-4D97-AF65-F5344CB8AC3E}">
        <p14:creationId xmlns:p14="http://schemas.microsoft.com/office/powerpoint/2010/main" val="2258201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
            <a:lum/>
          </a:blip>
          <a:srcRect/>
          <a:stretch>
            <a:fillRect t="-6000" b="-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CC25D-5854-4828-824D-C3E1D7F66F11}"/>
              </a:ext>
            </a:extLst>
          </p:cNvPr>
          <p:cNvSpPr>
            <a:spLocks noGrp="1"/>
          </p:cNvSpPr>
          <p:nvPr>
            <p:ph type="title"/>
          </p:nvPr>
        </p:nvSpPr>
        <p:spPr>
          <a:xfrm>
            <a:off x="838200" y="365126"/>
            <a:ext cx="10515600" cy="689234"/>
          </a:xfrm>
        </p:spPr>
        <p:txBody>
          <a:bodyPr>
            <a:normAutofit fontScale="90000"/>
          </a:bodyPr>
          <a:lstStyle/>
          <a:p>
            <a:r>
              <a:rPr lang="en-US" dirty="0">
                <a:solidFill>
                  <a:schemeClr val="accent1">
                    <a:lumMod val="50000"/>
                  </a:schemeClr>
                </a:solidFill>
              </a:rPr>
              <a:t>Performance Measures – Social Media</a:t>
            </a:r>
          </a:p>
        </p:txBody>
      </p:sp>
      <p:graphicFrame>
        <p:nvGraphicFramePr>
          <p:cNvPr id="5" name="Content Placeholder 4">
            <a:extLst>
              <a:ext uri="{FF2B5EF4-FFF2-40B4-BE49-F238E27FC236}">
                <a16:creationId xmlns:a16="http://schemas.microsoft.com/office/drawing/2014/main" id="{DC32844C-0FA4-4C29-9919-AA38E7F32FE7}"/>
              </a:ext>
            </a:extLst>
          </p:cNvPr>
          <p:cNvGraphicFramePr>
            <a:graphicFrameLocks noGrp="1"/>
          </p:cNvGraphicFramePr>
          <p:nvPr>
            <p:ph sz="half" idx="1"/>
            <p:extLst>
              <p:ext uri="{D42A27DB-BD31-4B8C-83A1-F6EECF244321}">
                <p14:modId xmlns:p14="http://schemas.microsoft.com/office/powerpoint/2010/main" val="3261175113"/>
              </p:ext>
            </p:extLst>
          </p:nvPr>
        </p:nvGraphicFramePr>
        <p:xfrm>
          <a:off x="1062135" y="2004098"/>
          <a:ext cx="2670110" cy="3848490"/>
        </p:xfrm>
        <a:graphic>
          <a:graphicData uri="http://schemas.openxmlformats.org/drawingml/2006/table">
            <a:tbl>
              <a:tblPr firstRow="1" bandRow="1">
                <a:tableStyleId>{5C22544A-7EE6-4342-B048-85BDC9FD1C3A}</a:tableStyleId>
              </a:tblPr>
              <a:tblGrid>
                <a:gridCol w="1156623">
                  <a:extLst>
                    <a:ext uri="{9D8B030D-6E8A-4147-A177-3AD203B41FA5}">
                      <a16:colId xmlns:a16="http://schemas.microsoft.com/office/drawing/2014/main" val="1495531302"/>
                    </a:ext>
                  </a:extLst>
                </a:gridCol>
                <a:gridCol w="1513487">
                  <a:extLst>
                    <a:ext uri="{9D8B030D-6E8A-4147-A177-3AD203B41FA5}">
                      <a16:colId xmlns:a16="http://schemas.microsoft.com/office/drawing/2014/main" val="2146421707"/>
                    </a:ext>
                  </a:extLst>
                </a:gridCol>
              </a:tblGrid>
              <a:tr h="384849">
                <a:tc>
                  <a:txBody>
                    <a:bodyPr/>
                    <a:lstStyle/>
                    <a:p>
                      <a:pPr algn="ctr"/>
                      <a:endParaRPr lang="en-US" dirty="0"/>
                    </a:p>
                  </a:txBody>
                  <a:tcPr/>
                </a:tc>
                <a:tc>
                  <a:txBody>
                    <a:bodyPr/>
                    <a:lstStyle/>
                    <a:p>
                      <a:pPr algn="ctr"/>
                      <a:r>
                        <a:rPr lang="en-US" dirty="0"/>
                        <a:t>Tweets</a:t>
                      </a:r>
                    </a:p>
                  </a:txBody>
                  <a:tcPr/>
                </a:tc>
                <a:extLst>
                  <a:ext uri="{0D108BD9-81ED-4DB2-BD59-A6C34878D82A}">
                    <a16:rowId xmlns:a16="http://schemas.microsoft.com/office/drawing/2014/main" val="1841261044"/>
                  </a:ext>
                </a:extLst>
              </a:tr>
              <a:tr h="384849">
                <a:tc>
                  <a:txBody>
                    <a:bodyPr/>
                    <a:lstStyle/>
                    <a:p>
                      <a:pPr algn="ctr"/>
                      <a:r>
                        <a:rPr lang="en-US" dirty="0">
                          <a:solidFill>
                            <a:schemeClr val="accent1">
                              <a:lumMod val="50000"/>
                            </a:schemeClr>
                          </a:solidFill>
                        </a:rPr>
                        <a:t>2014</a:t>
                      </a:r>
                    </a:p>
                  </a:txBody>
                  <a:tcPr/>
                </a:tc>
                <a:tc>
                  <a:txBody>
                    <a:bodyPr/>
                    <a:lstStyle/>
                    <a:p>
                      <a:pPr algn="ctr"/>
                      <a:r>
                        <a:rPr lang="en-US" dirty="0">
                          <a:solidFill>
                            <a:schemeClr val="accent1">
                              <a:lumMod val="50000"/>
                            </a:schemeClr>
                          </a:solidFill>
                        </a:rPr>
                        <a:t>284</a:t>
                      </a:r>
                    </a:p>
                  </a:txBody>
                  <a:tcPr/>
                </a:tc>
                <a:extLst>
                  <a:ext uri="{0D108BD9-81ED-4DB2-BD59-A6C34878D82A}">
                    <a16:rowId xmlns:a16="http://schemas.microsoft.com/office/drawing/2014/main" val="2497619530"/>
                  </a:ext>
                </a:extLst>
              </a:tr>
              <a:tr h="384849">
                <a:tc>
                  <a:txBody>
                    <a:bodyPr/>
                    <a:lstStyle/>
                    <a:p>
                      <a:pPr algn="ctr"/>
                      <a:r>
                        <a:rPr lang="en-US" dirty="0">
                          <a:solidFill>
                            <a:schemeClr val="accent1">
                              <a:lumMod val="50000"/>
                            </a:schemeClr>
                          </a:solidFill>
                        </a:rPr>
                        <a:t>2015</a:t>
                      </a:r>
                    </a:p>
                  </a:txBody>
                  <a:tcPr/>
                </a:tc>
                <a:tc>
                  <a:txBody>
                    <a:bodyPr/>
                    <a:lstStyle/>
                    <a:p>
                      <a:pPr algn="ctr"/>
                      <a:r>
                        <a:rPr lang="en-US" dirty="0">
                          <a:solidFill>
                            <a:schemeClr val="accent1">
                              <a:lumMod val="50000"/>
                            </a:schemeClr>
                          </a:solidFill>
                        </a:rPr>
                        <a:t>628</a:t>
                      </a:r>
                    </a:p>
                  </a:txBody>
                  <a:tcPr/>
                </a:tc>
                <a:extLst>
                  <a:ext uri="{0D108BD9-81ED-4DB2-BD59-A6C34878D82A}">
                    <a16:rowId xmlns:a16="http://schemas.microsoft.com/office/drawing/2014/main" val="1431243431"/>
                  </a:ext>
                </a:extLst>
              </a:tr>
              <a:tr h="384849">
                <a:tc>
                  <a:txBody>
                    <a:bodyPr/>
                    <a:lstStyle/>
                    <a:p>
                      <a:pPr algn="ctr"/>
                      <a:r>
                        <a:rPr lang="en-US" dirty="0">
                          <a:solidFill>
                            <a:schemeClr val="accent1">
                              <a:lumMod val="50000"/>
                            </a:schemeClr>
                          </a:solidFill>
                        </a:rPr>
                        <a:t>2016</a:t>
                      </a:r>
                    </a:p>
                  </a:txBody>
                  <a:tcPr/>
                </a:tc>
                <a:tc>
                  <a:txBody>
                    <a:bodyPr/>
                    <a:lstStyle/>
                    <a:p>
                      <a:pPr algn="ctr"/>
                      <a:r>
                        <a:rPr lang="en-US" dirty="0">
                          <a:solidFill>
                            <a:schemeClr val="accent1">
                              <a:lumMod val="50000"/>
                            </a:schemeClr>
                          </a:solidFill>
                        </a:rPr>
                        <a:t>1,503</a:t>
                      </a:r>
                    </a:p>
                  </a:txBody>
                  <a:tcPr/>
                </a:tc>
                <a:extLst>
                  <a:ext uri="{0D108BD9-81ED-4DB2-BD59-A6C34878D82A}">
                    <a16:rowId xmlns:a16="http://schemas.microsoft.com/office/drawing/2014/main" val="378580394"/>
                  </a:ext>
                </a:extLst>
              </a:tr>
              <a:tr h="384849">
                <a:tc>
                  <a:txBody>
                    <a:bodyPr/>
                    <a:lstStyle/>
                    <a:p>
                      <a:pPr algn="ctr"/>
                      <a:r>
                        <a:rPr lang="en-US" dirty="0">
                          <a:solidFill>
                            <a:schemeClr val="accent1">
                              <a:lumMod val="50000"/>
                            </a:schemeClr>
                          </a:solidFill>
                        </a:rPr>
                        <a:t>2017</a:t>
                      </a:r>
                    </a:p>
                  </a:txBody>
                  <a:tcPr/>
                </a:tc>
                <a:tc>
                  <a:txBody>
                    <a:bodyPr/>
                    <a:lstStyle/>
                    <a:p>
                      <a:pPr algn="ctr"/>
                      <a:r>
                        <a:rPr lang="en-US" dirty="0">
                          <a:solidFill>
                            <a:schemeClr val="accent1">
                              <a:lumMod val="50000"/>
                            </a:schemeClr>
                          </a:solidFill>
                        </a:rPr>
                        <a:t>1,648</a:t>
                      </a:r>
                    </a:p>
                  </a:txBody>
                  <a:tcPr/>
                </a:tc>
                <a:extLst>
                  <a:ext uri="{0D108BD9-81ED-4DB2-BD59-A6C34878D82A}">
                    <a16:rowId xmlns:a16="http://schemas.microsoft.com/office/drawing/2014/main" val="727646702"/>
                  </a:ext>
                </a:extLst>
              </a:tr>
              <a:tr h="384849">
                <a:tc>
                  <a:txBody>
                    <a:bodyPr/>
                    <a:lstStyle/>
                    <a:p>
                      <a:pPr algn="ctr"/>
                      <a:r>
                        <a:rPr lang="en-US" dirty="0">
                          <a:solidFill>
                            <a:schemeClr val="accent1">
                              <a:lumMod val="50000"/>
                            </a:schemeClr>
                          </a:solidFill>
                        </a:rPr>
                        <a:t>2018</a:t>
                      </a:r>
                    </a:p>
                  </a:txBody>
                  <a:tcPr/>
                </a:tc>
                <a:tc>
                  <a:txBody>
                    <a:bodyPr/>
                    <a:lstStyle/>
                    <a:p>
                      <a:pPr algn="ctr"/>
                      <a:r>
                        <a:rPr lang="en-US" dirty="0">
                          <a:solidFill>
                            <a:schemeClr val="accent1">
                              <a:lumMod val="50000"/>
                            </a:schemeClr>
                          </a:solidFill>
                        </a:rPr>
                        <a:t>1,712</a:t>
                      </a:r>
                    </a:p>
                  </a:txBody>
                  <a:tcPr/>
                </a:tc>
                <a:extLst>
                  <a:ext uri="{0D108BD9-81ED-4DB2-BD59-A6C34878D82A}">
                    <a16:rowId xmlns:a16="http://schemas.microsoft.com/office/drawing/2014/main" val="2839738116"/>
                  </a:ext>
                </a:extLst>
              </a:tr>
              <a:tr h="384849">
                <a:tc>
                  <a:txBody>
                    <a:bodyPr/>
                    <a:lstStyle/>
                    <a:p>
                      <a:pPr algn="ctr"/>
                      <a:r>
                        <a:rPr lang="en-US" dirty="0">
                          <a:solidFill>
                            <a:schemeClr val="accent1">
                              <a:lumMod val="50000"/>
                            </a:schemeClr>
                          </a:solidFill>
                        </a:rPr>
                        <a:t>2019</a:t>
                      </a:r>
                    </a:p>
                  </a:txBody>
                  <a:tcPr/>
                </a:tc>
                <a:tc>
                  <a:txBody>
                    <a:bodyPr/>
                    <a:lstStyle/>
                    <a:p>
                      <a:pPr algn="ctr"/>
                      <a:r>
                        <a:rPr lang="en-US" dirty="0">
                          <a:solidFill>
                            <a:schemeClr val="accent1">
                              <a:lumMod val="50000"/>
                            </a:schemeClr>
                          </a:solidFill>
                        </a:rPr>
                        <a:t>1,743</a:t>
                      </a:r>
                    </a:p>
                  </a:txBody>
                  <a:tcPr/>
                </a:tc>
                <a:extLst>
                  <a:ext uri="{0D108BD9-81ED-4DB2-BD59-A6C34878D82A}">
                    <a16:rowId xmlns:a16="http://schemas.microsoft.com/office/drawing/2014/main" val="2775328833"/>
                  </a:ext>
                </a:extLst>
              </a:tr>
              <a:tr h="384849">
                <a:tc>
                  <a:txBody>
                    <a:bodyPr/>
                    <a:lstStyle/>
                    <a:p>
                      <a:pPr algn="ctr"/>
                      <a:r>
                        <a:rPr lang="en-US" dirty="0">
                          <a:solidFill>
                            <a:schemeClr val="accent1">
                              <a:lumMod val="50000"/>
                            </a:schemeClr>
                          </a:solidFill>
                        </a:rPr>
                        <a:t>2020</a:t>
                      </a:r>
                    </a:p>
                  </a:txBody>
                  <a:tcPr/>
                </a:tc>
                <a:tc>
                  <a:txBody>
                    <a:bodyPr/>
                    <a:lstStyle/>
                    <a:p>
                      <a:pPr algn="ctr"/>
                      <a:r>
                        <a:rPr lang="en-US" dirty="0">
                          <a:solidFill>
                            <a:schemeClr val="accent1">
                              <a:lumMod val="50000"/>
                            </a:schemeClr>
                          </a:solidFill>
                        </a:rPr>
                        <a:t>1,881</a:t>
                      </a:r>
                    </a:p>
                  </a:txBody>
                  <a:tcPr/>
                </a:tc>
                <a:extLst>
                  <a:ext uri="{0D108BD9-81ED-4DB2-BD59-A6C34878D82A}">
                    <a16:rowId xmlns:a16="http://schemas.microsoft.com/office/drawing/2014/main" val="3841259507"/>
                  </a:ext>
                </a:extLst>
              </a:tr>
              <a:tr h="384849">
                <a:tc>
                  <a:txBody>
                    <a:bodyPr/>
                    <a:lstStyle/>
                    <a:p>
                      <a:pPr algn="ctr"/>
                      <a:r>
                        <a:rPr lang="en-US" dirty="0">
                          <a:solidFill>
                            <a:schemeClr val="accent1">
                              <a:lumMod val="50000"/>
                            </a:schemeClr>
                          </a:solidFill>
                        </a:rPr>
                        <a:t>2021</a:t>
                      </a:r>
                    </a:p>
                  </a:txBody>
                  <a:tcPr/>
                </a:tc>
                <a:tc>
                  <a:txBody>
                    <a:bodyPr/>
                    <a:lstStyle/>
                    <a:p>
                      <a:pPr algn="ctr"/>
                      <a:r>
                        <a:rPr lang="en-US" dirty="0">
                          <a:solidFill>
                            <a:schemeClr val="accent1">
                              <a:lumMod val="50000"/>
                            </a:schemeClr>
                          </a:solidFill>
                        </a:rPr>
                        <a:t>1,964</a:t>
                      </a:r>
                    </a:p>
                  </a:txBody>
                  <a:tcPr/>
                </a:tc>
                <a:extLst>
                  <a:ext uri="{0D108BD9-81ED-4DB2-BD59-A6C34878D82A}">
                    <a16:rowId xmlns:a16="http://schemas.microsoft.com/office/drawing/2014/main" val="1360680858"/>
                  </a:ext>
                </a:extLst>
              </a:tr>
              <a:tr h="384849">
                <a:tc>
                  <a:txBody>
                    <a:bodyPr/>
                    <a:lstStyle/>
                    <a:p>
                      <a:pPr algn="ctr"/>
                      <a:r>
                        <a:rPr lang="en-US" dirty="0">
                          <a:solidFill>
                            <a:schemeClr val="accent1">
                              <a:lumMod val="50000"/>
                            </a:schemeClr>
                          </a:solidFill>
                        </a:rPr>
                        <a:t>2022</a:t>
                      </a:r>
                    </a:p>
                  </a:txBody>
                  <a:tcPr/>
                </a:tc>
                <a:tc>
                  <a:txBody>
                    <a:bodyPr/>
                    <a:lstStyle/>
                    <a:p>
                      <a:pPr algn="ctr"/>
                      <a:r>
                        <a:rPr lang="en-US" dirty="0">
                          <a:solidFill>
                            <a:schemeClr val="accent1">
                              <a:lumMod val="50000"/>
                            </a:schemeClr>
                          </a:solidFill>
                        </a:rPr>
                        <a:t>2,052</a:t>
                      </a:r>
                    </a:p>
                  </a:txBody>
                  <a:tcPr/>
                </a:tc>
                <a:extLst>
                  <a:ext uri="{0D108BD9-81ED-4DB2-BD59-A6C34878D82A}">
                    <a16:rowId xmlns:a16="http://schemas.microsoft.com/office/drawing/2014/main" val="514781157"/>
                  </a:ext>
                </a:extLst>
              </a:tr>
            </a:tbl>
          </a:graphicData>
        </a:graphic>
      </p:graphicFrame>
      <p:graphicFrame>
        <p:nvGraphicFramePr>
          <p:cNvPr id="6" name="Content Placeholder 5">
            <a:extLst>
              <a:ext uri="{FF2B5EF4-FFF2-40B4-BE49-F238E27FC236}">
                <a16:creationId xmlns:a16="http://schemas.microsoft.com/office/drawing/2014/main" id="{8D0DD607-DF20-4679-AE26-88A853590C45}"/>
              </a:ext>
            </a:extLst>
          </p:cNvPr>
          <p:cNvGraphicFramePr>
            <a:graphicFrameLocks noGrp="1"/>
          </p:cNvGraphicFramePr>
          <p:nvPr>
            <p:ph sz="half" idx="2"/>
            <p:extLst>
              <p:ext uri="{D42A27DB-BD31-4B8C-83A1-F6EECF244321}">
                <p14:modId xmlns:p14="http://schemas.microsoft.com/office/powerpoint/2010/main" val="2331953427"/>
              </p:ext>
            </p:extLst>
          </p:nvPr>
        </p:nvGraphicFramePr>
        <p:xfrm>
          <a:off x="3732245" y="1825625"/>
          <a:ext cx="7621555"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EA5DB9F0-EDCA-4175-A6AD-28A848BE957C}"/>
              </a:ext>
            </a:extLst>
          </p:cNvPr>
          <p:cNvSpPr txBox="1"/>
          <p:nvPr/>
        </p:nvSpPr>
        <p:spPr>
          <a:xfrm>
            <a:off x="838200" y="1184988"/>
            <a:ext cx="5257800" cy="461665"/>
          </a:xfrm>
          <a:prstGeom prst="rect">
            <a:avLst/>
          </a:prstGeom>
          <a:noFill/>
        </p:spPr>
        <p:txBody>
          <a:bodyPr wrap="square" rtlCol="0">
            <a:spAutoFit/>
          </a:bodyPr>
          <a:lstStyle/>
          <a:p>
            <a:r>
              <a:rPr lang="en-US" sz="2400" b="1" dirty="0">
                <a:solidFill>
                  <a:schemeClr val="accent1">
                    <a:lumMod val="50000"/>
                  </a:schemeClr>
                </a:solidFill>
              </a:rPr>
              <a:t>Twitter Participation</a:t>
            </a:r>
          </a:p>
        </p:txBody>
      </p:sp>
    </p:spTree>
    <p:extLst>
      <p:ext uri="{BB962C8B-B14F-4D97-AF65-F5344CB8AC3E}">
        <p14:creationId xmlns:p14="http://schemas.microsoft.com/office/powerpoint/2010/main" val="1453961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
            <a:lum/>
          </a:blip>
          <a:srcRect/>
          <a:stretch>
            <a:fillRect t="-6000" b="-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04A80-D1EA-4542-9413-97DECC4CCD8E}"/>
              </a:ext>
            </a:extLst>
          </p:cNvPr>
          <p:cNvSpPr>
            <a:spLocks noGrp="1"/>
          </p:cNvSpPr>
          <p:nvPr>
            <p:ph type="title"/>
          </p:nvPr>
        </p:nvSpPr>
        <p:spPr>
          <a:xfrm>
            <a:off x="838200" y="365126"/>
            <a:ext cx="10515600" cy="754548"/>
          </a:xfrm>
        </p:spPr>
        <p:txBody>
          <a:bodyPr/>
          <a:lstStyle/>
          <a:p>
            <a:r>
              <a:rPr lang="en-US" dirty="0">
                <a:solidFill>
                  <a:schemeClr val="accent1">
                    <a:lumMod val="50000"/>
                  </a:schemeClr>
                </a:solidFill>
              </a:rPr>
              <a:t>Performance Measures - Meetings</a:t>
            </a:r>
          </a:p>
        </p:txBody>
      </p:sp>
      <p:graphicFrame>
        <p:nvGraphicFramePr>
          <p:cNvPr id="4" name="Content Placeholder 5">
            <a:extLst>
              <a:ext uri="{FF2B5EF4-FFF2-40B4-BE49-F238E27FC236}">
                <a16:creationId xmlns:a16="http://schemas.microsoft.com/office/drawing/2014/main" id="{3D8F4674-2566-47DF-95B2-78558BBBE753}"/>
              </a:ext>
            </a:extLst>
          </p:cNvPr>
          <p:cNvGraphicFramePr>
            <a:graphicFrameLocks noGrp="1"/>
          </p:cNvGraphicFramePr>
          <p:nvPr>
            <p:ph idx="1"/>
            <p:extLst>
              <p:ext uri="{D42A27DB-BD31-4B8C-83A1-F6EECF244321}">
                <p14:modId xmlns:p14="http://schemas.microsoft.com/office/powerpoint/2010/main" val="3196290510"/>
              </p:ext>
            </p:extLst>
          </p:nvPr>
        </p:nvGraphicFramePr>
        <p:xfrm>
          <a:off x="838200" y="1184275"/>
          <a:ext cx="10515600" cy="49926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50146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
            <a:lum/>
          </a:blip>
          <a:srcRect/>
          <a:stretch>
            <a:fillRect t="-6000" b="-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28D1E-1A95-4C72-A100-DC85C3AD06C6}"/>
              </a:ext>
            </a:extLst>
          </p:cNvPr>
          <p:cNvSpPr>
            <a:spLocks noGrp="1"/>
          </p:cNvSpPr>
          <p:nvPr>
            <p:ph type="title"/>
          </p:nvPr>
        </p:nvSpPr>
        <p:spPr>
          <a:xfrm>
            <a:off x="838200" y="365125"/>
            <a:ext cx="10515600" cy="642581"/>
          </a:xfrm>
        </p:spPr>
        <p:txBody>
          <a:bodyPr>
            <a:normAutofit fontScale="90000"/>
          </a:bodyPr>
          <a:lstStyle/>
          <a:p>
            <a:r>
              <a:rPr lang="en-US" dirty="0">
                <a:solidFill>
                  <a:schemeClr val="accent1">
                    <a:lumMod val="50000"/>
                  </a:schemeClr>
                </a:solidFill>
              </a:rPr>
              <a:t>Performance Measures - Feedback</a:t>
            </a:r>
            <a:endParaRPr lang="en-US" dirty="0"/>
          </a:p>
        </p:txBody>
      </p:sp>
      <p:graphicFrame>
        <p:nvGraphicFramePr>
          <p:cNvPr id="4" name="Content Placeholder 5">
            <a:extLst>
              <a:ext uri="{FF2B5EF4-FFF2-40B4-BE49-F238E27FC236}">
                <a16:creationId xmlns:a16="http://schemas.microsoft.com/office/drawing/2014/main" id="{59BE5AF4-0B74-4A7B-A6A6-E002F1FFBD55}"/>
              </a:ext>
            </a:extLst>
          </p:cNvPr>
          <p:cNvGraphicFramePr>
            <a:graphicFrameLocks noGrp="1"/>
          </p:cNvGraphicFramePr>
          <p:nvPr>
            <p:ph idx="1"/>
            <p:extLst>
              <p:ext uri="{D42A27DB-BD31-4B8C-83A1-F6EECF244321}">
                <p14:modId xmlns:p14="http://schemas.microsoft.com/office/powerpoint/2010/main" val="1633493899"/>
              </p:ext>
            </p:extLst>
          </p:nvPr>
        </p:nvGraphicFramePr>
        <p:xfrm>
          <a:off x="838200" y="1324947"/>
          <a:ext cx="11198290" cy="48520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02075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
            <a:lum/>
          </a:blip>
          <a:srcRect/>
          <a:stretch>
            <a:fillRect t="-6000" b="-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4E084-967F-4FEB-8594-CB649B6E0C0C}"/>
              </a:ext>
            </a:extLst>
          </p:cNvPr>
          <p:cNvSpPr>
            <a:spLocks noGrp="1"/>
          </p:cNvSpPr>
          <p:nvPr>
            <p:ph type="title"/>
          </p:nvPr>
        </p:nvSpPr>
        <p:spPr>
          <a:xfrm>
            <a:off x="838200" y="365126"/>
            <a:ext cx="10515600" cy="623920"/>
          </a:xfrm>
        </p:spPr>
        <p:txBody>
          <a:bodyPr>
            <a:normAutofit fontScale="90000"/>
          </a:bodyPr>
          <a:lstStyle/>
          <a:p>
            <a:r>
              <a:rPr lang="en-US" dirty="0">
                <a:solidFill>
                  <a:schemeClr val="accent1">
                    <a:lumMod val="75000"/>
                  </a:schemeClr>
                </a:solidFill>
              </a:rPr>
              <a:t>Action Items - 2022</a:t>
            </a:r>
          </a:p>
        </p:txBody>
      </p:sp>
      <p:sp>
        <p:nvSpPr>
          <p:cNvPr id="3" name="Content Placeholder 2">
            <a:extLst>
              <a:ext uri="{FF2B5EF4-FFF2-40B4-BE49-F238E27FC236}">
                <a16:creationId xmlns:a16="http://schemas.microsoft.com/office/drawing/2014/main" id="{3CFC5242-C38A-4E79-95DD-417D0D56D5C2}"/>
              </a:ext>
            </a:extLst>
          </p:cNvPr>
          <p:cNvSpPr>
            <a:spLocks noGrp="1"/>
          </p:cNvSpPr>
          <p:nvPr>
            <p:ph idx="1"/>
          </p:nvPr>
        </p:nvSpPr>
        <p:spPr>
          <a:xfrm>
            <a:off x="838200" y="1231640"/>
            <a:ext cx="10515600" cy="5261233"/>
          </a:xfrm>
        </p:spPr>
        <p:txBody>
          <a:bodyPr>
            <a:normAutofit/>
          </a:bodyPr>
          <a:lstStyle/>
          <a:p>
            <a:pPr>
              <a:spcAft>
                <a:spcPts val="1200"/>
              </a:spcAft>
            </a:pPr>
            <a:r>
              <a:rPr lang="en-US" sz="2400" dirty="0">
                <a:solidFill>
                  <a:schemeClr val="accent1">
                    <a:lumMod val="75000"/>
                  </a:schemeClr>
                </a:solidFill>
                <a:effectLst/>
                <a:latin typeface="Segoe UI" panose="020B0502040204020203" pitchFamily="34" charset="0"/>
                <a:ea typeface="Calibri" panose="020F0502020204030204" pitchFamily="34" charset="0"/>
              </a:rPr>
              <a:t>Develop printed materials, such as business cards with information about comment opportunities on the OTO website and acquire swag items for distribution at events and expos in anticipation of increased in-person opportunities to engage the public at community-based functions</a:t>
            </a:r>
          </a:p>
          <a:p>
            <a:pPr>
              <a:spcAft>
                <a:spcPts val="1200"/>
              </a:spcAft>
            </a:pPr>
            <a:r>
              <a:rPr lang="en-US" sz="2400" dirty="0">
                <a:solidFill>
                  <a:schemeClr val="accent1">
                    <a:lumMod val="75000"/>
                  </a:schemeClr>
                </a:solidFill>
                <a:effectLst/>
                <a:latin typeface="Segoe UI" panose="020B0502040204020203" pitchFamily="34" charset="0"/>
                <a:ea typeface="Calibri" panose="020F0502020204030204" pitchFamily="34" charset="0"/>
              </a:rPr>
              <a:t>Expand the use of social media to promote the OTO and solicit comments using ads and “boosted” content to target segments of the public for their input on studies and projects that directly affect them</a:t>
            </a:r>
          </a:p>
          <a:p>
            <a:pPr>
              <a:spcAft>
                <a:spcPts val="1200"/>
              </a:spcAft>
            </a:pPr>
            <a:r>
              <a:rPr lang="en-US" sz="2400" dirty="0">
                <a:solidFill>
                  <a:schemeClr val="accent1">
                    <a:lumMod val="75000"/>
                  </a:schemeClr>
                </a:solidFill>
                <a:effectLst/>
                <a:latin typeface="Segoe UI" panose="020B0502040204020203" pitchFamily="34" charset="0"/>
                <a:ea typeface="Calibri" panose="020F0502020204030204" pitchFamily="34" charset="0"/>
              </a:rPr>
              <a:t>Continue to annually update and maintain the OTO interested parties and stakeholder group contacts list/database</a:t>
            </a:r>
          </a:p>
          <a:p>
            <a:pPr>
              <a:spcAft>
                <a:spcPts val="1200"/>
              </a:spcAft>
            </a:pPr>
            <a:r>
              <a:rPr lang="en-US" sz="2400" dirty="0">
                <a:solidFill>
                  <a:schemeClr val="accent1">
                    <a:lumMod val="75000"/>
                  </a:schemeClr>
                </a:solidFill>
                <a:effectLst/>
                <a:latin typeface="Segoe UI" panose="020B0502040204020203" pitchFamily="34" charset="0"/>
                <a:ea typeface="Calibri" panose="020F0502020204030204" pitchFamily="34" charset="0"/>
              </a:rPr>
              <a:t>Utilize geographic information systems and census data to identify areas within the OTO that have disproportionate numbers of transportation disadvantaged or vulnerable populations with the intent of tailoring efforts to include them in the planning processes at the OTO</a:t>
            </a:r>
            <a:endParaRPr lang="en-US" sz="2400" dirty="0">
              <a:solidFill>
                <a:schemeClr val="accent1">
                  <a:lumMod val="75000"/>
                </a:schemeClr>
              </a:solidFill>
            </a:endParaRPr>
          </a:p>
        </p:txBody>
      </p:sp>
    </p:spTree>
    <p:extLst>
      <p:ext uri="{BB962C8B-B14F-4D97-AF65-F5344CB8AC3E}">
        <p14:creationId xmlns:p14="http://schemas.microsoft.com/office/powerpoint/2010/main" val="3112745290"/>
      </p:ext>
    </p:extLst>
  </p:cSld>
  <p:clrMapOvr>
    <a:masterClrMapping/>
  </p:clrMapOvr>
</p:sld>
</file>

<file path=ppt/theme/theme1.xml><?xml version="1.0" encoding="utf-8"?>
<a:theme xmlns:a="http://schemas.openxmlformats.org/drawingml/2006/main" name="GradientVTI">
  <a:themeElements>
    <a:clrScheme name="Madison">
      <a:dk1>
        <a:srgbClr val="000000"/>
      </a:dk1>
      <a:lt1>
        <a:srgbClr val="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Univers">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docProps/app.xml><?xml version="1.0" encoding="utf-8"?>
<Properties xmlns="http://schemas.openxmlformats.org/officeDocument/2006/extended-properties" xmlns:vt="http://schemas.openxmlformats.org/officeDocument/2006/docPropsVTypes">
  <Template>TM16401375[[fn=Madison]]</Template>
  <TotalTime>208</TotalTime>
  <Words>427</Words>
  <Application>Microsoft Office PowerPoint</Application>
  <PresentationFormat>Widescreen</PresentationFormat>
  <Paragraphs>115</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Cambria</vt:lpstr>
      <vt:lpstr>Segoe UI</vt:lpstr>
      <vt:lpstr>Univers</vt:lpstr>
      <vt:lpstr>GradientVTI</vt:lpstr>
      <vt:lpstr>Ozarks Transportation Organization</vt:lpstr>
      <vt:lpstr>Evaluation Outline</vt:lpstr>
      <vt:lpstr>Previous Action Items</vt:lpstr>
      <vt:lpstr>Performance Measures – Social Media</vt:lpstr>
      <vt:lpstr>Performance Measures – Social Media</vt:lpstr>
      <vt:lpstr>Performance Measures - Meetings</vt:lpstr>
      <vt:lpstr>Performance Measures - Feedback</vt:lpstr>
      <vt:lpstr>Action Items - 2022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Ozarks Transportation Organization</dc:title>
  <dc:creator>David Faucett</dc:creator>
  <cp:lastModifiedBy>Dave Faucett</cp:lastModifiedBy>
  <cp:revision>21</cp:revision>
  <dcterms:created xsi:type="dcterms:W3CDTF">2021-04-12T19:21:21Z</dcterms:created>
  <dcterms:modified xsi:type="dcterms:W3CDTF">2022-05-19T14:55:47Z</dcterms:modified>
</cp:coreProperties>
</file>