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4" r:id="rId7"/>
    <p:sldId id="265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F9A47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29AD51A8-2AE9-9D88-4BA0-DE7434FAC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2407" y="4838667"/>
            <a:ext cx="8186286" cy="1276133"/>
          </a:xfrm>
        </p:spPr>
        <p:txBody>
          <a:bodyPr/>
          <a:lstStyle>
            <a:lvl1pPr marL="0" indent="0" algn="ctr">
              <a:buNone/>
              <a:defRPr sz="4000" i="0"/>
            </a:lvl1pPr>
          </a:lstStyle>
          <a:p>
            <a:r>
              <a:rPr lang="en-US" sz="3600" b="1" dirty="0">
                <a:latin typeface="Montserrat" panose="02000505000000020004" pitchFamily="2" charset="0"/>
              </a:rPr>
              <a:t>This Is The Title Line Length</a:t>
            </a:r>
          </a:p>
          <a:p>
            <a:r>
              <a:rPr lang="en-US" sz="2300" dirty="0">
                <a:latin typeface="Montserrat" panose="02000505000000020004" pitchFamily="2" charset="0"/>
              </a:rPr>
              <a:t>This Is How Wide The Subtitle Text Can Be</a:t>
            </a:r>
          </a:p>
        </p:txBody>
      </p:sp>
      <p:pic>
        <p:nvPicPr>
          <p:cNvPr id="8" name="Picture 7" descr="A green and black background with text&#10;&#10;Description automatically generated with medium confidence">
            <a:extLst>
              <a:ext uri="{FF2B5EF4-FFF2-40B4-BE49-F238E27FC236}">
                <a16:creationId xmlns:a16="http://schemas.microsoft.com/office/drawing/2014/main" id="{1C8FF0D4-65BE-4CBC-8739-4DA16D468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917" y="0"/>
            <a:ext cx="8441094" cy="47481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948CC9-C939-AA2B-7203-A5C9F2DC5CA7}"/>
              </a:ext>
            </a:extLst>
          </p:cNvPr>
          <p:cNvCxnSpPr>
            <a:cxnSpLocks/>
          </p:cNvCxnSpPr>
          <p:nvPr userDrawn="1"/>
        </p:nvCxnSpPr>
        <p:spPr>
          <a:xfrm>
            <a:off x="4077478" y="4469368"/>
            <a:ext cx="8114522" cy="0"/>
          </a:xfrm>
          <a:prstGeom prst="line">
            <a:avLst/>
          </a:prstGeom>
          <a:ln w="63500" cap="rnd">
            <a:solidFill>
              <a:srgbClr val="2F9A4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18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3C37-19FB-A2D7-EAD2-C6DF0507D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92828" y="1122363"/>
            <a:ext cx="845404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84F18-6C96-9495-5858-EFF0D76AEB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92828" y="3602038"/>
            <a:ext cx="845404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Subtitle</a:t>
            </a: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62691E7-A89A-F548-5793-1873460CA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3019661" cy="16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8C6F-5362-3404-6896-F8C6752C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4" y="1825625"/>
            <a:ext cx="774285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32B405-56D4-DD09-C5D4-431ACD18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6" y="365125"/>
            <a:ext cx="77428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3325BA-2D57-71DB-8BC7-94F713D42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3019661" cy="169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0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r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8C6F-5362-3404-6896-F8C6752C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4" y="1825625"/>
            <a:ext cx="774285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32B405-56D4-DD09-C5D4-431ACD18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6" y="365125"/>
            <a:ext cx="77428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3325BA-2D57-71DB-8BC7-94F713D42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3019661" cy="1698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9F965-44CE-F867-1BE2-5D8EDAA3F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64777" y="-172778"/>
            <a:ext cx="4268150" cy="240136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D513D79-3870-0BB0-EC0A-749D01D9104B}"/>
              </a:ext>
            </a:extLst>
          </p:cNvPr>
          <p:cNvCxnSpPr>
            <a:cxnSpLocks/>
          </p:cNvCxnSpPr>
          <p:nvPr userDrawn="1"/>
        </p:nvCxnSpPr>
        <p:spPr>
          <a:xfrm>
            <a:off x="167951" y="2254606"/>
            <a:ext cx="1931431" cy="0"/>
          </a:xfrm>
          <a:prstGeom prst="line">
            <a:avLst/>
          </a:prstGeom>
          <a:ln w="79375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3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ke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8C6F-5362-3404-6896-F8C6752C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4" y="1825625"/>
            <a:ext cx="774285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32B405-56D4-DD09-C5D4-431ACD18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6" y="365125"/>
            <a:ext cx="77428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3325BA-2D57-71DB-8BC7-94F713D42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3019661" cy="1698347"/>
          </a:xfrm>
          <a:prstGeom prst="rect">
            <a:avLst/>
          </a:prstGeom>
        </p:spPr>
      </p:pic>
      <p:pic>
        <p:nvPicPr>
          <p:cNvPr id="4" name="Picture 3" descr="A white symbol on a bike&#10;&#10;Description automatically generated">
            <a:extLst>
              <a:ext uri="{FF2B5EF4-FFF2-40B4-BE49-F238E27FC236}">
                <a16:creationId xmlns:a16="http://schemas.microsoft.com/office/drawing/2014/main" id="{02F9F965-44CE-F867-1BE2-5D8EDAA3F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692" y="-172778"/>
            <a:ext cx="4268684" cy="24013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CC384E-6DD4-EEB7-CE4C-36F8AEEB73B2}"/>
              </a:ext>
            </a:extLst>
          </p:cNvPr>
          <p:cNvCxnSpPr>
            <a:cxnSpLocks/>
          </p:cNvCxnSpPr>
          <p:nvPr userDrawn="1"/>
        </p:nvCxnSpPr>
        <p:spPr>
          <a:xfrm>
            <a:off x="167951" y="2254606"/>
            <a:ext cx="1931431" cy="0"/>
          </a:xfrm>
          <a:prstGeom prst="line">
            <a:avLst/>
          </a:prstGeom>
          <a:ln w="79375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8C6F-5362-3404-6896-F8C6752C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4" y="1825625"/>
            <a:ext cx="774285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32B405-56D4-DD09-C5D4-431ACD18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6" y="365125"/>
            <a:ext cx="77428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3325BA-2D57-71DB-8BC7-94F713D42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3019661" cy="1698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9F965-44CE-F867-1BE2-5D8EDAA3F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692" y="-172778"/>
            <a:ext cx="4268683" cy="240136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2D9E5A2-F8EF-4987-758B-05A67C950E91}"/>
              </a:ext>
            </a:extLst>
          </p:cNvPr>
          <p:cNvCxnSpPr>
            <a:cxnSpLocks/>
          </p:cNvCxnSpPr>
          <p:nvPr userDrawn="1"/>
        </p:nvCxnSpPr>
        <p:spPr>
          <a:xfrm>
            <a:off x="167951" y="2254606"/>
            <a:ext cx="1931431" cy="0"/>
          </a:xfrm>
          <a:prstGeom prst="line">
            <a:avLst/>
          </a:prstGeom>
          <a:ln w="79375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4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ir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8C6F-5362-3404-6896-F8C6752C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4" y="1825625"/>
            <a:ext cx="774285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32B405-56D4-DD09-C5D4-431ACD18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6" y="365125"/>
            <a:ext cx="77428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3325BA-2D57-71DB-8BC7-94F713D42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3019661" cy="1698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9F965-44CE-F867-1BE2-5D8EDAA3F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64778" y="-126123"/>
            <a:ext cx="4268150" cy="2401368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50D1A4E-6563-D71A-AD03-2DBDA266871C}"/>
              </a:ext>
            </a:extLst>
          </p:cNvPr>
          <p:cNvCxnSpPr>
            <a:cxnSpLocks/>
          </p:cNvCxnSpPr>
          <p:nvPr userDrawn="1"/>
        </p:nvCxnSpPr>
        <p:spPr>
          <a:xfrm>
            <a:off x="167951" y="2254606"/>
            <a:ext cx="1931431" cy="0"/>
          </a:xfrm>
          <a:prstGeom prst="line">
            <a:avLst/>
          </a:prstGeom>
          <a:ln w="79375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2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n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38C6F-5362-3404-6896-F8C6752C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4" y="1825625"/>
            <a:ext cx="774285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32B405-56D4-DD09-C5D4-431ACD18C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6" y="365125"/>
            <a:ext cx="7742854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C3325BA-2D57-71DB-8BC7-94F713D420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3019661" cy="1698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F9F965-44CE-F867-1BE2-5D8EDAA3F2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0214" y="144460"/>
            <a:ext cx="3648953" cy="20527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ABC66F-080B-0451-02E8-48CE0482EEDE}"/>
              </a:ext>
            </a:extLst>
          </p:cNvPr>
          <p:cNvCxnSpPr>
            <a:cxnSpLocks/>
          </p:cNvCxnSpPr>
          <p:nvPr userDrawn="1"/>
        </p:nvCxnSpPr>
        <p:spPr>
          <a:xfrm>
            <a:off x="167951" y="2254606"/>
            <a:ext cx="1931431" cy="0"/>
          </a:xfrm>
          <a:prstGeom prst="line">
            <a:avLst/>
          </a:prstGeom>
          <a:ln w="79375" cap="rnd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1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FE5FB5-0693-799F-1EF3-5DF6D59D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394" y="365125"/>
            <a:ext cx="82864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AF6A3-598F-178E-B30A-46BCE4C1F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7396" y="1825625"/>
            <a:ext cx="82864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D5A4B-1056-4282-85F4-AB1EF597D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A8B42-D2F6-450A-B511-0F3CBE4AF2C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B7F93-E748-764E-B1AE-DEB4AD9DE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A2719-AB92-54A4-6BB0-8068901D4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0C319-26DA-48EC-B77B-7B063F28FA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33F86-46A3-40F9-CD35-B859CC66D455}"/>
              </a:ext>
            </a:extLst>
          </p:cNvPr>
          <p:cNvSpPr/>
          <p:nvPr userDrawn="1"/>
        </p:nvSpPr>
        <p:spPr>
          <a:xfrm>
            <a:off x="0" y="6340314"/>
            <a:ext cx="12192000" cy="51318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green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204E4FA2-E36B-9A5A-6D0F-34D1D332DAB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2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2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9CD24E-5209-270F-0185-6BF3E1193D57}"/>
              </a:ext>
            </a:extLst>
          </p:cNvPr>
          <p:cNvSpPr/>
          <p:nvPr/>
        </p:nvSpPr>
        <p:spPr>
          <a:xfrm>
            <a:off x="0" y="6340314"/>
            <a:ext cx="12192000" cy="51318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727C9-AC1B-003A-3AAA-3C9D08C8E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>
                <a:latin typeface="Montserrat" panose="02000505000000020004" pitchFamily="2" charset="0"/>
              </a:rPr>
              <a:t>Systemic Safety Analysis</a:t>
            </a:r>
          </a:p>
        </p:txBody>
      </p:sp>
      <p:pic>
        <p:nvPicPr>
          <p:cNvPr id="4" name="Content Placeholder 4" descr="A green rectangular object with a black background&#10;&#10;Description automatically generated">
            <a:extLst>
              <a:ext uri="{FF2B5EF4-FFF2-40B4-BE49-F238E27FC236}">
                <a16:creationId xmlns:a16="http://schemas.microsoft.com/office/drawing/2014/main" id="{DF45A7B6-2920-3620-68BC-0C3730BBE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2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54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DB4271-3FAD-A133-5D74-2DFAE7C14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744" y="1552992"/>
            <a:ext cx="774285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Intersection Type</a:t>
            </a:r>
          </a:p>
          <a:p>
            <a:r>
              <a:rPr lang="en-US" dirty="0"/>
              <a:t>Functional Classification</a:t>
            </a:r>
          </a:p>
          <a:p>
            <a:r>
              <a:rPr lang="en-US" dirty="0"/>
              <a:t>Number of Lanes</a:t>
            </a:r>
          </a:p>
          <a:p>
            <a:r>
              <a:rPr lang="en-US" dirty="0"/>
              <a:t>Shoulder Type</a:t>
            </a:r>
          </a:p>
          <a:p>
            <a:r>
              <a:rPr lang="en-US" dirty="0"/>
              <a:t>Shoulder Width</a:t>
            </a:r>
          </a:p>
          <a:p>
            <a:r>
              <a:rPr lang="en-US" dirty="0"/>
              <a:t>Access Control</a:t>
            </a:r>
          </a:p>
          <a:p>
            <a:r>
              <a:rPr lang="en-US" dirty="0"/>
              <a:t>Horizontal Curvature</a:t>
            </a:r>
          </a:p>
          <a:p>
            <a:r>
              <a:rPr lang="en-US" dirty="0"/>
              <a:t>Roadway Type</a:t>
            </a:r>
          </a:p>
          <a:p>
            <a:r>
              <a:rPr lang="en-US" dirty="0"/>
              <a:t>Area Type</a:t>
            </a:r>
          </a:p>
          <a:p>
            <a:r>
              <a:rPr lang="en-US" dirty="0"/>
              <a:t>Multimodal Activity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5583E1-65B5-9866-A636-24B99424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Risk Characteristics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6D0F6B-6230-27C5-BCC6-0937F64FC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006" y="1690688"/>
            <a:ext cx="3442813" cy="777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AC315-8E69-3960-9539-3A4DC812E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70" y="2550033"/>
            <a:ext cx="4775084" cy="321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6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08395D9-F643-AB1C-7187-88588CEB1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0"/>
            <a:ext cx="5881171" cy="6296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01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7734CAFF-26BA-003C-EC11-FE756C828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44" y="1825625"/>
            <a:ext cx="774285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Battlefield Street</a:t>
            </a:r>
          </a:p>
          <a:p>
            <a:r>
              <a:rPr lang="en-US" dirty="0"/>
              <a:t>Chestnut Expressway</a:t>
            </a:r>
          </a:p>
          <a:p>
            <a:r>
              <a:rPr lang="en-US" dirty="0"/>
              <a:t>Division Street</a:t>
            </a:r>
          </a:p>
          <a:p>
            <a:r>
              <a:rPr lang="en-US" dirty="0"/>
              <a:t>Glenstone Avenue</a:t>
            </a:r>
          </a:p>
          <a:p>
            <a:r>
              <a:rPr lang="en-US" dirty="0"/>
              <a:t>Grant Avenue</a:t>
            </a:r>
          </a:p>
          <a:p>
            <a:r>
              <a:rPr lang="en-US" dirty="0"/>
              <a:t>Kearney Street</a:t>
            </a:r>
          </a:p>
          <a:p>
            <a:r>
              <a:rPr lang="en-US" dirty="0"/>
              <a:t>MO 14 (Nixa and Ozark)</a:t>
            </a:r>
          </a:p>
          <a:p>
            <a:r>
              <a:rPr lang="en-US" dirty="0"/>
              <a:t>National Avenue</a:t>
            </a:r>
          </a:p>
          <a:p>
            <a:r>
              <a:rPr lang="en-US" dirty="0"/>
              <a:t>Republic Street</a:t>
            </a:r>
          </a:p>
          <a:p>
            <a:r>
              <a:rPr lang="en-US" dirty="0"/>
              <a:t>S. Campbell Avenue</a:t>
            </a:r>
          </a:p>
          <a:p>
            <a:r>
              <a:rPr lang="en-US" dirty="0"/>
              <a:t>Sunshine Street</a:t>
            </a:r>
          </a:p>
          <a:p>
            <a:r>
              <a:rPr lang="en-US" dirty="0"/>
              <a:t>US 60 (Republic)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248539C-35F1-CE3D-166E-C92FDCF4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945" y="365125"/>
            <a:ext cx="7961929" cy="1325563"/>
          </a:xfrm>
        </p:spPr>
        <p:txBody>
          <a:bodyPr/>
          <a:lstStyle/>
          <a:p>
            <a:r>
              <a:rPr lang="en-US" dirty="0"/>
              <a:t>Higher Risk Corridors</a:t>
            </a:r>
          </a:p>
        </p:txBody>
      </p:sp>
    </p:spTree>
    <p:extLst>
      <p:ext uri="{BB962C8B-B14F-4D97-AF65-F5344CB8AC3E}">
        <p14:creationId xmlns:p14="http://schemas.microsoft.com/office/powerpoint/2010/main" val="26966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C980E-B466-08A8-8EFC-27D88F359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"/>
          <a:stretch/>
        </p:blipFill>
        <p:spPr>
          <a:xfrm>
            <a:off x="2671829" y="0"/>
            <a:ext cx="6848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7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B628-09ED-73B2-FD39-775DD8F77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Recommended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E3D899-72C6-D06E-5F3B-CCB51556B8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7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00AB02-9891-C063-2C9B-CD80970E4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1" y="0"/>
            <a:ext cx="573411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836FA-424C-E3CD-8775-1EF0B65E0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56" y="0"/>
            <a:ext cx="5490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D9A08-EEBE-F219-959E-D7984EB28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877" y="0"/>
            <a:ext cx="639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7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EEA6FA4B5F144A265FCAF9FED4FCE" ma:contentTypeVersion="16" ma:contentTypeDescription="Create a new document." ma:contentTypeScope="" ma:versionID="268b986f55a2c545c8321075fe4338fd">
  <xsd:schema xmlns:xsd="http://www.w3.org/2001/XMLSchema" xmlns:xs="http://www.w3.org/2001/XMLSchema" xmlns:p="http://schemas.microsoft.com/office/2006/metadata/properties" xmlns:ns1="http://schemas.microsoft.com/sharepoint/v3" xmlns:ns2="8ea04fcf-df8b-4522-b175-e6040860f2a2" xmlns:ns3="f74ade1a-8670-47ff-8c03-02dce696b386" targetNamespace="http://schemas.microsoft.com/office/2006/metadata/properties" ma:root="true" ma:fieldsID="006856c6f32413e6ba8b355f614fc0a2" ns1:_="" ns2:_="" ns3:_="">
    <xsd:import namespace="http://schemas.microsoft.com/sharepoint/v3"/>
    <xsd:import namespace="8ea04fcf-df8b-4522-b175-e6040860f2a2"/>
    <xsd:import namespace="f74ade1a-8670-47ff-8c03-02dce696b3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a04fcf-df8b-4522-b175-e6040860f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65d95c4-ba8a-43c9-af36-28ad71b9c7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ade1a-8670-47ff-8c03-02dce696b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d2a18e0-91ea-46c1-a88e-2114737c4bbf}" ma:internalName="TaxCatchAll" ma:showField="CatchAllData" ma:web="f74ade1a-8670-47ff-8c03-02dce696b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a04fcf-df8b-4522-b175-e6040860f2a2">
      <Terms xmlns="http://schemas.microsoft.com/office/infopath/2007/PartnerControls"/>
    </lcf76f155ced4ddcb4097134ff3c332f>
    <TaxCatchAll xmlns="f74ade1a-8670-47ff-8c03-02dce696b386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DF63854-37FB-4EE7-A66E-ABEB2D579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CBC05C-0ABB-4DD2-A38B-B8E9AB7EED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a04fcf-df8b-4522-b175-e6040860f2a2"/>
    <ds:schemaRef ds:uri="f74ade1a-8670-47ff-8c03-02dce696b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1CFA48-D0E5-49C0-8F68-9F7D93DF54F3}">
  <ds:schemaRefs>
    <ds:schemaRef ds:uri="http://schemas.microsoft.com/office/2006/metadata/properties"/>
    <ds:schemaRef ds:uri="http://schemas.microsoft.com/office/infopath/2007/PartnerControls"/>
    <ds:schemaRef ds:uri="8ea04fcf-df8b-4522-b175-e6040860f2a2"/>
    <ds:schemaRef ds:uri="f74ade1a-8670-47ff-8c03-02dce696b386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Montserrat</vt:lpstr>
      <vt:lpstr>Office Theme</vt:lpstr>
      <vt:lpstr>PowerPoint Presentation</vt:lpstr>
      <vt:lpstr>High Risk Characteristics</vt:lpstr>
      <vt:lpstr>PowerPoint Presentation</vt:lpstr>
      <vt:lpstr>Higher Risk Corridors</vt:lpstr>
      <vt:lpstr>PowerPoint Presentation</vt:lpstr>
      <vt:lpstr>Recommended Strategies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Brendel</dc:creator>
  <cp:lastModifiedBy>Natasha Longpine</cp:lastModifiedBy>
  <cp:revision>5</cp:revision>
  <dcterms:created xsi:type="dcterms:W3CDTF">2023-12-18T21:27:21Z</dcterms:created>
  <dcterms:modified xsi:type="dcterms:W3CDTF">2024-06-26T17:50:22Z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0x010100AEBEEA6FA4B5F144A265FCAF9FED4FCE</vt:lpwstr>
  </property>
  <property fmtid="{D5CDD505-2E9C-101B-9397-08002B2CF9AE}" pid="3" name="MediaServiceImageTags">
    <vt:lpwstr/>
  </property>
</Properties>
</file>