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82" r:id="rId6"/>
    <p:sldId id="267" r:id="rId7"/>
    <p:sldId id="272" r:id="rId8"/>
    <p:sldId id="273" r:id="rId9"/>
    <p:sldId id="274" r:id="rId10"/>
    <p:sldId id="275" r:id="rId11"/>
    <p:sldId id="258" r:id="rId12"/>
    <p:sldId id="261" r:id="rId13"/>
    <p:sldId id="279" r:id="rId14"/>
    <p:sldId id="263" r:id="rId15"/>
    <p:sldId id="264" r:id="rId16"/>
    <p:sldId id="284" r:id="rId17"/>
    <p:sldId id="286" r:id="rId18"/>
    <p:sldId id="287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C81F"/>
    <a:srgbClr val="62A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>
        <p:scale>
          <a:sx n="115" d="100"/>
          <a:sy n="115" d="100"/>
        </p:scale>
        <p:origin x="43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5D7B-5EC6-4AD2-9D56-1E4A24A95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18AA0-7886-4CEA-BAF9-3A41045A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72979-29C3-4DF1-8064-F45CAE70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F629-BF3F-4708-B50B-942476AF2081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6B64B-33C1-4AC3-B65B-D8EE0598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226ED-FA91-400D-9888-577269EC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D2DE-7869-4CED-B58E-94B490D8E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1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25D2C-01F4-4E68-8A16-67E2D371A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987CE-70EB-444C-9BAD-BE695A8AE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A1CCA-A40B-478E-B223-B6D855641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F629-BF3F-4708-B50B-942476AF2081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13D39-993F-4629-8559-28EDF671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5083D-337C-4775-809C-F7BA8821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D2DE-7869-4CED-B58E-94B490D8E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1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687B8E-4ED3-41C6-A59E-8EDED0F9C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0A291-3F44-4026-9992-897666AAA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7DCEE-EDBB-4771-9B19-C11345D5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F629-BF3F-4708-B50B-942476AF2081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DA97D-4F36-4EDF-A473-5AD388DC0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046C0-35E1-48E8-8393-43954281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D2DE-7869-4CED-B58E-94B490D8E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6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F5DF3-CA71-4437-B324-0FB240B6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24534-D5EC-4474-9529-6A503A0E8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2A029-6F72-4FA4-AEEC-B7FE777BD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F629-BF3F-4708-B50B-942476AF2081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16AA5-1199-4230-9D93-3EF81605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EE0A1-D0DA-424D-A4F8-4F27D2E6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D2DE-7869-4CED-B58E-94B490D8E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4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D162-1F2A-4906-BB58-13236AE81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9E1D4-2C56-4901-810F-22DC103D5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3A5B5-A830-4836-91AA-E04D01B4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F629-BF3F-4708-B50B-942476AF2081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432E3-A1DB-4480-A52C-DF84D098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BD39C-CBCE-467B-9B1F-1A0A30E8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D2DE-7869-4CED-B58E-94B490D8E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4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19EE-EBDF-4713-9063-F10D3E0A1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799BC-3174-4242-9802-BF4A1C452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C38E4-9922-40B6-A037-3B41CEA07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CD540-6BC8-4782-BE07-F11E1E1DC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F629-BF3F-4708-B50B-942476AF2081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9C654-CF07-40D2-A848-45AC56C7C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14DA5-FEEC-405C-BE3A-8B4FC0C8C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D2DE-7869-4CED-B58E-94B490D8E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5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995E9-801D-4C31-9834-03F7C83A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EF5CA-A527-40CD-BC00-70BB9DFD9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DB5D7-B172-4E5F-AC12-C466E789D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2E22C-0247-4747-B82F-9E6F4D77D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2B69A4-5195-4632-B99F-5EF72CA800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12506-26C9-46DF-BA93-0147D0907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F629-BF3F-4708-B50B-942476AF2081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EE05F5-1B2A-432C-84F7-51AF8CBBD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3747AC-4810-448A-A351-5B15B248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D2DE-7869-4CED-B58E-94B490D8E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0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36E4-7C7C-442D-9526-A9B586B80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9A421-9BD1-4717-9888-80FF66F8D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F629-BF3F-4708-B50B-942476AF2081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77B1A0-6F84-41AC-8B83-5B7B4C75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8F64A-0F3F-40FF-A846-E279BEBF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D2DE-7869-4CED-B58E-94B490D8E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8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28A9AC-33A9-422C-B27F-B034188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F629-BF3F-4708-B50B-942476AF2081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091B75-63A8-4956-9524-B4E58367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FEAB9-FE55-443D-A490-8C9D9DD7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D2DE-7869-4CED-B58E-94B490D8E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6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DC79-7C24-4D48-B19C-A269981CA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97823-0262-45C3-9E03-4ACB7F69E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6D5E6-B7E0-497C-A810-B048DF523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53258-4B96-4E35-AEA9-F8FAAD203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F629-BF3F-4708-B50B-942476AF2081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B62CC-BB68-4EF2-A815-5B83CD9E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7DC30-BA1E-4AD9-9100-396490D4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D2DE-7869-4CED-B58E-94B490D8E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8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30D28-61C2-42A5-A740-25F6206B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F2A8DE-EE17-4048-9BEB-62AD2A062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E592A-9173-4747-BCFC-1BBDF88D9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6EA6B-B680-49FD-B44B-00407E96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F629-BF3F-4708-B50B-942476AF2081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251BA-4865-4B50-AC11-815CD4DC7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D75A6-44E3-43B6-A56A-D9DE7B94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AD2DE-7869-4CED-B58E-94B490D8E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5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D6EFB4-FB56-469B-A8D6-5AF7F1F0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E59A1-155E-406E-979D-4835B542A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515B0-AD1D-4541-B838-349A11AFC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9F629-BF3F-4708-B50B-942476AF2081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56617-83EA-437C-8D94-418815E82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64408-3BBF-451D-82D6-D740493C6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AD2DE-7869-4CED-B58E-94B490D8E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3F3AD1-45C2-47A4-8F4B-596F37AF9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6F442FF-BC98-4798-9EED-51E96286D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3" y="3056120"/>
            <a:ext cx="4209535" cy="91430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Transit Coordination Plan 2022</a:t>
            </a:r>
          </a:p>
        </p:txBody>
      </p:sp>
    </p:spTree>
    <p:extLst>
      <p:ext uri="{BB962C8B-B14F-4D97-AF65-F5344CB8AC3E}">
        <p14:creationId xmlns:p14="http://schemas.microsoft.com/office/powerpoint/2010/main" val="1289087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555DD1F-E498-1DC9-1239-FB508C8D0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3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146DFF-F3AB-433D-99F4-EAF8A245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152" y="365125"/>
            <a:ext cx="7471719" cy="7794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Assessment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B5E28F-3B3F-4E2D-83CA-BD3012B30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152" y="1603199"/>
            <a:ext cx="74717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62A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Service/Transportation Provider Needs</a:t>
            </a:r>
          </a:p>
          <a:p>
            <a:pPr marL="0" indent="0">
              <a:buNone/>
            </a:pPr>
            <a:endParaRPr lang="en-US" sz="2000" dirty="0">
              <a:solidFill>
                <a:srgbClr val="62A7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1DBB7-6927-4EAD-803E-96D8C150D7F0}"/>
              </a:ext>
            </a:extLst>
          </p:cNvPr>
          <p:cNvSpPr txBox="1"/>
          <p:nvPr/>
        </p:nvSpPr>
        <p:spPr>
          <a:xfrm>
            <a:off x="11425664" y="6298683"/>
            <a:ext cx="329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DA5B3A6-2187-4DE8-AB87-38AD26E459B7}" type="slidenum">
              <a: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sz="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9E43CB-0E28-9BC7-2763-1ECB8CEE1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369754"/>
              </p:ext>
            </p:extLst>
          </p:nvPr>
        </p:nvGraphicFramePr>
        <p:xfrm>
          <a:off x="7660378" y="2323014"/>
          <a:ext cx="2762124" cy="2636015"/>
        </p:xfrm>
        <a:graphic>
          <a:graphicData uri="http://schemas.openxmlformats.org/drawingml/2006/table">
            <a:tbl>
              <a:tblPr/>
              <a:tblGrid>
                <a:gridCol w="2762124">
                  <a:extLst>
                    <a:ext uri="{9D8B030D-6E8A-4147-A177-3AD203B41FA5}">
                      <a16:colId xmlns:a16="http://schemas.microsoft.com/office/drawing/2014/main" val="1985417750"/>
                    </a:ext>
                  </a:extLst>
                </a:gridCol>
              </a:tblGrid>
              <a:tr h="4869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u="none" strike="noStrike" kern="1400" cap="small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Transportation Providers</a:t>
                      </a:r>
                      <a:endParaRPr lang="en-US" sz="2400" b="1" u="sng" kern="1400" cap="small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8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0467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Timely Vehicle Acquisition</a:t>
                      </a:r>
                      <a:endParaRPr lang="en-US" sz="1400" b="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62819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Rising Costs</a:t>
                      </a:r>
                      <a:endParaRPr lang="en-US" sz="1400" b="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33705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Staffing</a:t>
                      </a:r>
                      <a:endParaRPr lang="en-US" sz="1400" b="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906084"/>
                  </a:ext>
                </a:extLst>
              </a:tr>
              <a:tr h="40425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 to Support Growing Service Opportunities</a:t>
                      </a:r>
                      <a:endParaRPr lang="en-US" sz="1400" b="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9855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kern="1400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Population Growth</a:t>
                      </a:r>
                      <a:endParaRPr lang="en-US" sz="2400" b="0" u="sng" kern="1400" cap="non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33348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Coordination</a:t>
                      </a:r>
                      <a:endParaRPr lang="en-US" sz="1400" b="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738961"/>
                  </a:ext>
                </a:extLst>
              </a:tr>
            </a:tbl>
          </a:graphicData>
        </a:graphic>
      </p:graphicFrame>
      <p:sp>
        <p:nvSpPr>
          <p:cNvPr id="3" name="Control 1">
            <a:extLst>
              <a:ext uri="{FF2B5EF4-FFF2-40B4-BE49-F238E27FC236}">
                <a16:creationId xmlns:a16="http://schemas.microsoft.com/office/drawing/2014/main" id="{0F790F38-5A55-6E25-E61A-B00FA66AD2E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6583025" y="6873875"/>
            <a:ext cx="2762250" cy="19907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0AB233-8D35-F88D-85F8-57049E6513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77414"/>
              </p:ext>
            </p:extLst>
          </p:nvPr>
        </p:nvGraphicFramePr>
        <p:xfrm>
          <a:off x="4207152" y="2323014"/>
          <a:ext cx="2895693" cy="1349108"/>
        </p:xfrm>
        <a:graphic>
          <a:graphicData uri="http://schemas.openxmlformats.org/drawingml/2006/table">
            <a:tbl>
              <a:tblPr/>
              <a:tblGrid>
                <a:gridCol w="2895693">
                  <a:extLst>
                    <a:ext uri="{9D8B030D-6E8A-4147-A177-3AD203B41FA5}">
                      <a16:colId xmlns:a16="http://schemas.microsoft.com/office/drawing/2014/main" val="1611560717"/>
                    </a:ext>
                  </a:extLst>
                </a:gridCol>
              </a:tblGrid>
              <a:tr h="29997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kern="1400" cap="small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Service Agencies</a:t>
                      </a:r>
                      <a:endParaRPr lang="en-US" sz="2400" b="1" u="sng" kern="1400" cap="small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8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565919"/>
                  </a:ext>
                </a:extLst>
              </a:tr>
              <a:tr h="26033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kern="1400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 Service</a:t>
                      </a:r>
                      <a:endParaRPr lang="en-US" sz="2400" b="0" u="sng" kern="1400" cap="non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22404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kern="1400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Partnerships to Control Costs</a:t>
                      </a:r>
                      <a:endParaRPr lang="en-US" sz="2400" b="0" u="sng" kern="1400" cap="non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745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134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6682C5-37B4-C7B9-04FC-9C0C51E02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146DFF-F3AB-433D-99F4-EAF8A245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19" y="365125"/>
            <a:ext cx="7471719" cy="7794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Framework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B5E28F-3B3F-4E2D-83CA-BD3012B30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19" y="1144588"/>
            <a:ext cx="74717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62A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Strategies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marR="0" indent="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 Education and Advocacy </a:t>
            </a:r>
          </a:p>
          <a:p>
            <a:pPr marL="114300" marR="0" indent="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Improve Mobility Services and Infrastructure</a:t>
            </a:r>
          </a:p>
          <a:p>
            <a:pPr marL="114300" marR="0" indent="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 Expand Mobility Services and Infrastructure</a:t>
            </a:r>
          </a:p>
          <a:p>
            <a:pPr marL="114300" marR="0" indent="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 Regionalize Service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1DBB7-6927-4EAD-803E-96D8C150D7F0}"/>
              </a:ext>
            </a:extLst>
          </p:cNvPr>
          <p:cNvSpPr txBox="1"/>
          <p:nvPr/>
        </p:nvSpPr>
        <p:spPr>
          <a:xfrm>
            <a:off x="444844" y="6298683"/>
            <a:ext cx="329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E0878EB-B295-44B7-826C-FBD6C3A0A064}" type="slidenum">
              <a: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87764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27C715-E74D-8FB7-A719-897E164AF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146DFF-F3AB-433D-99F4-EAF8A245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152" y="365125"/>
            <a:ext cx="7471719" cy="7794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and Implementation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1DBB7-6927-4EAD-803E-96D8C150D7F0}"/>
              </a:ext>
            </a:extLst>
          </p:cNvPr>
          <p:cNvSpPr txBox="1"/>
          <p:nvPr/>
        </p:nvSpPr>
        <p:spPr>
          <a:xfrm>
            <a:off x="11425664" y="6298683"/>
            <a:ext cx="329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2AF5B-4BFD-4F25-B13E-AA3C34107AB6}" type="slidenum">
              <a: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sz="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7BD128-556B-25CB-44D5-59087BA57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389338"/>
              </p:ext>
            </p:extLst>
          </p:nvPr>
        </p:nvGraphicFramePr>
        <p:xfrm>
          <a:off x="-3556366" y="2548317"/>
          <a:ext cx="2282825" cy="1868462"/>
        </p:xfrm>
        <a:graphic>
          <a:graphicData uri="http://schemas.openxmlformats.org/drawingml/2006/table">
            <a:tbl>
              <a:tblPr/>
              <a:tblGrid>
                <a:gridCol w="2282825">
                  <a:extLst>
                    <a:ext uri="{9D8B030D-6E8A-4147-A177-3AD203B41FA5}">
                      <a16:colId xmlns:a16="http://schemas.microsoft.com/office/drawing/2014/main" val="2654797853"/>
                    </a:ext>
                  </a:extLst>
                </a:gridCol>
              </a:tblGrid>
              <a:tr h="52282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500" b="1" u="none" strike="noStrike" kern="1400" cap="small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2017 User Identified Service Gaps</a:t>
                      </a:r>
                      <a:endParaRPr lang="en-US" sz="1500" b="1" u="sng" kern="1400" cap="small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2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96895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Inter-city Connections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8054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Trip Scheduling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59394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Hours of Service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132937"/>
                  </a:ext>
                </a:extLst>
              </a:tr>
              <a:tr h="40838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Access to special events/destinations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84979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Veterinarian Trips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104948"/>
                  </a:ext>
                </a:extLst>
              </a:tr>
            </a:tbl>
          </a:graphicData>
        </a:graphic>
      </p:graphicFrame>
      <p:sp>
        <p:nvSpPr>
          <p:cNvPr id="3" name="Control 1">
            <a:extLst>
              <a:ext uri="{FF2B5EF4-FFF2-40B4-BE49-F238E27FC236}">
                <a16:creationId xmlns:a16="http://schemas.microsoft.com/office/drawing/2014/main" id="{ED4A4F9F-3EC3-54F6-A68D-604BC54D29E1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8619760" y="4183429"/>
            <a:ext cx="2282825" cy="18684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47D68F-7A32-80A2-6677-195798ADB2A9}"/>
              </a:ext>
            </a:extLst>
          </p:cNvPr>
          <p:cNvSpPr txBox="1"/>
          <p:nvPr/>
        </p:nvSpPr>
        <p:spPr>
          <a:xfrm>
            <a:off x="4207152" y="1144588"/>
            <a:ext cx="7909560" cy="2860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62A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Strategies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457200" algn="l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Education and Advocacy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kern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Provider Brochure</a:t>
            </a:r>
          </a:p>
          <a:p>
            <a:pPr marL="1028700" lvl="1" indent="-4572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Support Local Initiatives </a:t>
            </a:r>
          </a:p>
          <a:p>
            <a:pPr marL="571500" marR="0" indent="-4572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 Mobility Services and Infrastructure</a:t>
            </a:r>
          </a:p>
          <a:p>
            <a:pPr marL="571500" marR="0" indent="-4572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Expand Mobility Services and Infrastructure</a:t>
            </a:r>
          </a:p>
          <a:p>
            <a:pPr marL="571500" marR="0" indent="-4572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Regionalize Service</a:t>
            </a:r>
          </a:p>
        </p:txBody>
      </p:sp>
    </p:spTree>
    <p:extLst>
      <p:ext uri="{BB962C8B-B14F-4D97-AF65-F5344CB8AC3E}">
        <p14:creationId xmlns:p14="http://schemas.microsoft.com/office/powerpoint/2010/main" val="1247816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27C715-E74D-8FB7-A719-897E164AF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146DFF-F3AB-433D-99F4-EAF8A245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152" y="365125"/>
            <a:ext cx="7471719" cy="7794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and Implementation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1DBB7-6927-4EAD-803E-96D8C150D7F0}"/>
              </a:ext>
            </a:extLst>
          </p:cNvPr>
          <p:cNvSpPr txBox="1"/>
          <p:nvPr/>
        </p:nvSpPr>
        <p:spPr>
          <a:xfrm>
            <a:off x="11425664" y="6298683"/>
            <a:ext cx="329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2AF5B-4BFD-4F25-B13E-AA3C34107AB6}" type="slidenum">
              <a: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sz="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7BD128-556B-25CB-44D5-59087BA57BB7}"/>
              </a:ext>
            </a:extLst>
          </p:cNvPr>
          <p:cNvGraphicFramePr>
            <a:graphicFrameLocks noGrp="1"/>
          </p:cNvGraphicFramePr>
          <p:nvPr/>
        </p:nvGraphicFramePr>
        <p:xfrm>
          <a:off x="-3556366" y="2548317"/>
          <a:ext cx="2282825" cy="1868462"/>
        </p:xfrm>
        <a:graphic>
          <a:graphicData uri="http://schemas.openxmlformats.org/drawingml/2006/table">
            <a:tbl>
              <a:tblPr/>
              <a:tblGrid>
                <a:gridCol w="2282825">
                  <a:extLst>
                    <a:ext uri="{9D8B030D-6E8A-4147-A177-3AD203B41FA5}">
                      <a16:colId xmlns:a16="http://schemas.microsoft.com/office/drawing/2014/main" val="2654797853"/>
                    </a:ext>
                  </a:extLst>
                </a:gridCol>
              </a:tblGrid>
              <a:tr h="52282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500" b="1" u="none" strike="noStrike" kern="1400" cap="small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2017 User Identified Service Gaps</a:t>
                      </a:r>
                      <a:endParaRPr lang="en-US" sz="1500" b="1" u="sng" kern="1400" cap="small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2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96895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Inter-city Connections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8054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Trip Scheduling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59394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Hours of Service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132937"/>
                  </a:ext>
                </a:extLst>
              </a:tr>
              <a:tr h="40838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Access to special events/destinations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84979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Veterinarian Trips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104948"/>
                  </a:ext>
                </a:extLst>
              </a:tr>
            </a:tbl>
          </a:graphicData>
        </a:graphic>
      </p:graphicFrame>
      <p:sp>
        <p:nvSpPr>
          <p:cNvPr id="3" name="Control 1">
            <a:extLst>
              <a:ext uri="{FF2B5EF4-FFF2-40B4-BE49-F238E27FC236}">
                <a16:creationId xmlns:a16="http://schemas.microsoft.com/office/drawing/2014/main" id="{ED4A4F9F-3EC3-54F6-A68D-604BC54D29E1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8619760" y="4183429"/>
            <a:ext cx="2282825" cy="18684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47D68F-7A32-80A2-6677-195798ADB2A9}"/>
              </a:ext>
            </a:extLst>
          </p:cNvPr>
          <p:cNvSpPr txBox="1"/>
          <p:nvPr/>
        </p:nvSpPr>
        <p:spPr>
          <a:xfrm>
            <a:off x="4207152" y="1144588"/>
            <a:ext cx="7909560" cy="3722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62A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Strategies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457200" algn="l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Education and Advocacy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Provider Brochure</a:t>
            </a:r>
          </a:p>
          <a:p>
            <a:pPr marL="1028700" lvl="1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40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Support Local Initiatives </a:t>
            </a:r>
          </a:p>
          <a:p>
            <a:pPr marL="571500" marR="0" indent="-457200" algn="l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 Mobility Services and Infrastructure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Replacement Vehicles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 Existing </a:t>
            </a:r>
            <a:r>
              <a:rPr lang="en-US" sz="18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Pedestrian/Bicycle</a:t>
            </a:r>
            <a:r>
              <a:rPr lang="en-US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Infrastructure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kern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Flexible Scheduling Policies</a:t>
            </a:r>
          </a:p>
          <a:p>
            <a:pPr marL="1028700" lvl="1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Operational Funding</a:t>
            </a:r>
            <a:endParaRPr lang="en-US" sz="2000" kern="140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4572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Expand Mobility Services and Infrastructure</a:t>
            </a:r>
          </a:p>
          <a:p>
            <a:pPr marL="571500" marR="0" indent="-4572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Regionalize Service</a:t>
            </a:r>
          </a:p>
        </p:txBody>
      </p:sp>
    </p:spTree>
    <p:extLst>
      <p:ext uri="{BB962C8B-B14F-4D97-AF65-F5344CB8AC3E}">
        <p14:creationId xmlns:p14="http://schemas.microsoft.com/office/powerpoint/2010/main" val="182871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27C715-E74D-8FB7-A719-897E164AF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146DFF-F3AB-433D-99F4-EAF8A245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152" y="365125"/>
            <a:ext cx="7471719" cy="7794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and Implementation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1DBB7-6927-4EAD-803E-96D8C150D7F0}"/>
              </a:ext>
            </a:extLst>
          </p:cNvPr>
          <p:cNvSpPr txBox="1"/>
          <p:nvPr/>
        </p:nvSpPr>
        <p:spPr>
          <a:xfrm>
            <a:off x="11425664" y="6298683"/>
            <a:ext cx="329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2AF5B-4BFD-4F25-B13E-AA3C34107AB6}" type="slidenum">
              <a: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sz="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7BD128-556B-25CB-44D5-59087BA57BB7}"/>
              </a:ext>
            </a:extLst>
          </p:cNvPr>
          <p:cNvGraphicFramePr>
            <a:graphicFrameLocks noGrp="1"/>
          </p:cNvGraphicFramePr>
          <p:nvPr/>
        </p:nvGraphicFramePr>
        <p:xfrm>
          <a:off x="-3556366" y="2548317"/>
          <a:ext cx="2282825" cy="1868462"/>
        </p:xfrm>
        <a:graphic>
          <a:graphicData uri="http://schemas.openxmlformats.org/drawingml/2006/table">
            <a:tbl>
              <a:tblPr/>
              <a:tblGrid>
                <a:gridCol w="2282825">
                  <a:extLst>
                    <a:ext uri="{9D8B030D-6E8A-4147-A177-3AD203B41FA5}">
                      <a16:colId xmlns:a16="http://schemas.microsoft.com/office/drawing/2014/main" val="2654797853"/>
                    </a:ext>
                  </a:extLst>
                </a:gridCol>
              </a:tblGrid>
              <a:tr h="52282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500" b="1" u="none" strike="noStrike" kern="1400" cap="small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2017 User Identified Service Gaps</a:t>
                      </a:r>
                      <a:endParaRPr lang="en-US" sz="1500" b="1" u="sng" kern="1400" cap="small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2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96895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Inter-city Connections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8054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Trip Scheduling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59394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Hours of Service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132937"/>
                  </a:ext>
                </a:extLst>
              </a:tr>
              <a:tr h="40838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Access to special events/destinations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84979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Veterinarian Trips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104948"/>
                  </a:ext>
                </a:extLst>
              </a:tr>
            </a:tbl>
          </a:graphicData>
        </a:graphic>
      </p:graphicFrame>
      <p:sp>
        <p:nvSpPr>
          <p:cNvPr id="3" name="Control 1">
            <a:extLst>
              <a:ext uri="{FF2B5EF4-FFF2-40B4-BE49-F238E27FC236}">
                <a16:creationId xmlns:a16="http://schemas.microsoft.com/office/drawing/2014/main" id="{ED4A4F9F-3EC3-54F6-A68D-604BC54D29E1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8619760" y="4183429"/>
            <a:ext cx="2282825" cy="18684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47D68F-7A32-80A2-6677-195798ADB2A9}"/>
              </a:ext>
            </a:extLst>
          </p:cNvPr>
          <p:cNvSpPr txBox="1"/>
          <p:nvPr/>
        </p:nvSpPr>
        <p:spPr>
          <a:xfrm>
            <a:off x="4207152" y="1144588"/>
            <a:ext cx="7909560" cy="5067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62A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Strategies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457200" algn="l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Education and Advocacy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Provider Brochure</a:t>
            </a:r>
          </a:p>
          <a:p>
            <a:pPr marL="1028700" lvl="1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40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Support Local Initiatives </a:t>
            </a:r>
          </a:p>
          <a:p>
            <a:pPr marL="571500" marR="0" indent="-457200" algn="l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 Mobility Services and Infrastructure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140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Replacement Vehicles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140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 Existing Pedestrian/Bicycle Infrastructure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Flexible Scheduling Policies</a:t>
            </a:r>
          </a:p>
          <a:p>
            <a:pPr marL="1028700" lvl="1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Operational Funding</a:t>
            </a:r>
            <a:endParaRPr lang="en-US" sz="1400" kern="140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457200" algn="l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Expand Mobility Services and Infrastructure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kern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New Vehicles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kern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</a:t>
            </a:r>
            <a:r>
              <a:rPr lang="en-US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Pedestrian/Bicycle  Infrastructure</a:t>
            </a:r>
            <a:endParaRPr lang="en-US" kern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kern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Timely Vehicle Acquisition 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kern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Access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kern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Frequency Corridors</a:t>
            </a:r>
          </a:p>
          <a:p>
            <a:pPr marL="1028700" lvl="1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Mobility Management</a:t>
            </a:r>
          </a:p>
          <a:p>
            <a:pPr marL="571500" marR="0" indent="-4572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Regionalize Service</a:t>
            </a:r>
          </a:p>
        </p:txBody>
      </p:sp>
    </p:spTree>
    <p:extLst>
      <p:ext uri="{BB962C8B-B14F-4D97-AF65-F5344CB8AC3E}">
        <p14:creationId xmlns:p14="http://schemas.microsoft.com/office/powerpoint/2010/main" val="2178589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27C715-E74D-8FB7-A719-897E164AF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146DFF-F3AB-433D-99F4-EAF8A245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152" y="365125"/>
            <a:ext cx="7471719" cy="7794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and Implementation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1DBB7-6927-4EAD-803E-96D8C150D7F0}"/>
              </a:ext>
            </a:extLst>
          </p:cNvPr>
          <p:cNvSpPr txBox="1"/>
          <p:nvPr/>
        </p:nvSpPr>
        <p:spPr>
          <a:xfrm>
            <a:off x="11425664" y="6298683"/>
            <a:ext cx="329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2AF5B-4BFD-4F25-B13E-AA3C34107AB6}" type="slidenum">
              <a: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sz="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7BD128-556B-25CB-44D5-59087BA57BB7}"/>
              </a:ext>
            </a:extLst>
          </p:cNvPr>
          <p:cNvGraphicFramePr>
            <a:graphicFrameLocks noGrp="1"/>
          </p:cNvGraphicFramePr>
          <p:nvPr/>
        </p:nvGraphicFramePr>
        <p:xfrm>
          <a:off x="-3556366" y="2548317"/>
          <a:ext cx="2282825" cy="1868462"/>
        </p:xfrm>
        <a:graphic>
          <a:graphicData uri="http://schemas.openxmlformats.org/drawingml/2006/table">
            <a:tbl>
              <a:tblPr/>
              <a:tblGrid>
                <a:gridCol w="2282825">
                  <a:extLst>
                    <a:ext uri="{9D8B030D-6E8A-4147-A177-3AD203B41FA5}">
                      <a16:colId xmlns:a16="http://schemas.microsoft.com/office/drawing/2014/main" val="2654797853"/>
                    </a:ext>
                  </a:extLst>
                </a:gridCol>
              </a:tblGrid>
              <a:tr h="52282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500" b="1" u="none" strike="noStrike" kern="1400" cap="small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2017 User Identified Service Gaps</a:t>
                      </a:r>
                      <a:endParaRPr lang="en-US" sz="1500" b="1" u="sng" kern="1400" cap="small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2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96895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Inter-city Connections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8054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Trip Scheduling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59394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Hours of Service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132937"/>
                  </a:ext>
                </a:extLst>
              </a:tr>
              <a:tr h="40838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Access to special events/destinations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84979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Veterinarian Trips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104948"/>
                  </a:ext>
                </a:extLst>
              </a:tr>
            </a:tbl>
          </a:graphicData>
        </a:graphic>
      </p:graphicFrame>
      <p:sp>
        <p:nvSpPr>
          <p:cNvPr id="3" name="Control 1">
            <a:extLst>
              <a:ext uri="{FF2B5EF4-FFF2-40B4-BE49-F238E27FC236}">
                <a16:creationId xmlns:a16="http://schemas.microsoft.com/office/drawing/2014/main" id="{ED4A4F9F-3EC3-54F6-A68D-604BC54D29E1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8619760" y="4183429"/>
            <a:ext cx="2282825" cy="18684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47D68F-7A32-80A2-6677-195798ADB2A9}"/>
              </a:ext>
            </a:extLst>
          </p:cNvPr>
          <p:cNvSpPr txBox="1"/>
          <p:nvPr/>
        </p:nvSpPr>
        <p:spPr>
          <a:xfrm>
            <a:off x="4207152" y="1144588"/>
            <a:ext cx="7909560" cy="5137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62A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Strategies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457200" algn="l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Education and Advocacy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Provider Brochure</a:t>
            </a:r>
          </a:p>
          <a:p>
            <a:pPr marL="1028700" lvl="1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40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Support Local Initiatives </a:t>
            </a:r>
          </a:p>
          <a:p>
            <a:pPr marL="571500" marR="0" indent="-457200" algn="l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 Mobility Services and Infrastructure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140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Replacement Vehicles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140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 Existing Pedestrian/Bicycle Infrastructure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Flexible Scheduling Policies</a:t>
            </a:r>
          </a:p>
          <a:p>
            <a:pPr marL="1028700" lvl="1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Operational Funding</a:t>
            </a:r>
            <a:endParaRPr lang="en-US" sz="1400" kern="140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457200" algn="l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Expand Mobility Services and Infrastructure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New Vehicles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</a:t>
            </a:r>
            <a:r>
              <a:rPr lang="en-US" sz="1200" kern="140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Pedestrian/Bicycle  Infrastructure</a:t>
            </a:r>
            <a:endParaRPr lang="en-US" sz="1200" kern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Timely Vehicle Acquisition 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Access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Frequency Corridors</a:t>
            </a:r>
          </a:p>
          <a:p>
            <a:pPr marL="1028700" lvl="1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40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Mobility Management</a:t>
            </a:r>
          </a:p>
          <a:p>
            <a:pPr marL="571500" marR="0" indent="-457200" algn="l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Regionalize Service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Expanded Intercity Service</a:t>
            </a:r>
          </a:p>
          <a:p>
            <a:pPr marL="1028700" lvl="1" indent="-4572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Intracity Service In More Communities</a:t>
            </a:r>
            <a:endParaRPr lang="en-US" kern="140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639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27C715-E74D-8FB7-A719-897E164AF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146DFF-F3AB-433D-99F4-EAF8A245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152" y="365125"/>
            <a:ext cx="7471719" cy="7794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and Implementation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1DBB7-6927-4EAD-803E-96D8C150D7F0}"/>
              </a:ext>
            </a:extLst>
          </p:cNvPr>
          <p:cNvSpPr txBox="1"/>
          <p:nvPr/>
        </p:nvSpPr>
        <p:spPr>
          <a:xfrm>
            <a:off x="11425664" y="6298683"/>
            <a:ext cx="329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2AF5B-4BFD-4F25-B13E-AA3C34107AB6}" type="slidenum">
              <a: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sz="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7BD128-556B-25CB-44D5-59087BA57BB7}"/>
              </a:ext>
            </a:extLst>
          </p:cNvPr>
          <p:cNvGraphicFramePr>
            <a:graphicFrameLocks noGrp="1"/>
          </p:cNvGraphicFramePr>
          <p:nvPr/>
        </p:nvGraphicFramePr>
        <p:xfrm>
          <a:off x="-3556366" y="2548317"/>
          <a:ext cx="2282825" cy="1868462"/>
        </p:xfrm>
        <a:graphic>
          <a:graphicData uri="http://schemas.openxmlformats.org/drawingml/2006/table">
            <a:tbl>
              <a:tblPr/>
              <a:tblGrid>
                <a:gridCol w="2282825">
                  <a:extLst>
                    <a:ext uri="{9D8B030D-6E8A-4147-A177-3AD203B41FA5}">
                      <a16:colId xmlns:a16="http://schemas.microsoft.com/office/drawing/2014/main" val="2654797853"/>
                    </a:ext>
                  </a:extLst>
                </a:gridCol>
              </a:tblGrid>
              <a:tr h="52282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500" b="1" u="none" strike="noStrike" kern="1400" cap="small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2017 User Identified Service Gaps</a:t>
                      </a:r>
                      <a:endParaRPr lang="en-US" sz="1500" b="1" u="sng" kern="1400" cap="small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2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96895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Inter-city Connections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8054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Trip Scheduling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59394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Hours of Service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132937"/>
                  </a:ext>
                </a:extLst>
              </a:tr>
              <a:tr h="40838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Access to special events/destinations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84979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Veterinarian Trips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104948"/>
                  </a:ext>
                </a:extLst>
              </a:tr>
            </a:tbl>
          </a:graphicData>
        </a:graphic>
      </p:graphicFrame>
      <p:sp>
        <p:nvSpPr>
          <p:cNvPr id="3" name="Control 1">
            <a:extLst>
              <a:ext uri="{FF2B5EF4-FFF2-40B4-BE49-F238E27FC236}">
                <a16:creationId xmlns:a16="http://schemas.microsoft.com/office/drawing/2014/main" id="{ED4A4F9F-3EC3-54F6-A68D-604BC54D29E1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8619760" y="4183429"/>
            <a:ext cx="2282825" cy="18684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47D68F-7A32-80A2-6677-195798ADB2A9}"/>
              </a:ext>
            </a:extLst>
          </p:cNvPr>
          <p:cNvSpPr txBox="1"/>
          <p:nvPr/>
        </p:nvSpPr>
        <p:spPr>
          <a:xfrm>
            <a:off x="4207152" y="1144588"/>
            <a:ext cx="7909560" cy="4939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62A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Strategies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457200" algn="l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Education and Advocacy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Provider Brochure</a:t>
            </a:r>
          </a:p>
          <a:p>
            <a:pPr marL="1028700" lvl="1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40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Support Local Initiatives </a:t>
            </a:r>
          </a:p>
          <a:p>
            <a:pPr marL="571500" marR="0" indent="-457200" algn="l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 Mobility Services and Infrastructure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140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Replacement Vehicles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140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 Existing Pedestrian/Bicycle Infrastructure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Flexible Scheduling Policies</a:t>
            </a:r>
          </a:p>
          <a:p>
            <a:pPr marL="1028700" lvl="1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Operational Funding</a:t>
            </a:r>
            <a:endParaRPr lang="en-US" sz="1400" kern="140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457200" algn="l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Expand Mobility Services and Infrastructure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New Vehicles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</a:t>
            </a:r>
            <a:r>
              <a:rPr lang="en-US" sz="1200" kern="140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Pedestrian/Bicycle  Infrastructure</a:t>
            </a:r>
            <a:endParaRPr lang="en-US" sz="1200" kern="1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Timely Vehicle Acquisition 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Access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Frequency Corridors</a:t>
            </a:r>
          </a:p>
          <a:p>
            <a:pPr marL="1028700" lvl="1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40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Mobility Management</a:t>
            </a:r>
          </a:p>
          <a:p>
            <a:pPr marL="571500" marR="0" indent="-457200" algn="l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Regionalize Service</a:t>
            </a:r>
          </a:p>
          <a:p>
            <a:pPr marL="10287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140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Expanded Intercity Service</a:t>
            </a:r>
          </a:p>
          <a:p>
            <a:pPr marL="1028700" lvl="1" indent="-4572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kern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Intracity Service In More Communities</a:t>
            </a:r>
            <a:endParaRPr lang="en-US" sz="1200" kern="140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6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3B73EF6-7D0C-4550-9745-7872BDB68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C1DBB7-6927-4EAD-803E-96D8C150D7F0}"/>
              </a:ext>
            </a:extLst>
          </p:cNvPr>
          <p:cNvSpPr txBox="1"/>
          <p:nvPr/>
        </p:nvSpPr>
        <p:spPr>
          <a:xfrm>
            <a:off x="444844" y="6298683"/>
            <a:ext cx="329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6902DB-9ACB-49C3-AEA4-7538176C0DD0}" type="slidenum">
              <a: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800" dirty="0"/>
          </a:p>
        </p:txBody>
      </p:sp>
      <p:sp>
        <p:nvSpPr>
          <p:cNvPr id="3" name="Control 1">
            <a:extLst>
              <a:ext uri="{FF2B5EF4-FFF2-40B4-BE49-F238E27FC236}">
                <a16:creationId xmlns:a16="http://schemas.microsoft.com/office/drawing/2014/main" id="{FBC2983D-6418-6DFF-161F-EEB624C6D0E8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7130713" y="4702175"/>
            <a:ext cx="2282825" cy="18684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ontrol 2">
            <a:extLst>
              <a:ext uri="{FF2B5EF4-FFF2-40B4-BE49-F238E27FC236}">
                <a16:creationId xmlns:a16="http://schemas.microsoft.com/office/drawing/2014/main" id="{0500B017-D4E9-05F0-66B9-F4D1EF25A535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7125950" y="6356350"/>
            <a:ext cx="2286000" cy="22494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Control 3">
            <a:extLst>
              <a:ext uri="{FF2B5EF4-FFF2-40B4-BE49-F238E27FC236}">
                <a16:creationId xmlns:a16="http://schemas.microsoft.com/office/drawing/2014/main" id="{877441A0-DE94-745C-8CB6-E8B1A715DCC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6583025" y="4837113"/>
            <a:ext cx="2762250" cy="9525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5B13459-B4B4-556D-4BF1-1CD355ED6316}"/>
              </a:ext>
            </a:extLst>
          </p:cNvPr>
          <p:cNvSpPr txBox="1">
            <a:spLocks/>
          </p:cNvSpPr>
          <p:nvPr/>
        </p:nvSpPr>
        <p:spPr>
          <a:xfrm>
            <a:off x="461319" y="344010"/>
            <a:ext cx="7471719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Coordination Plan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20B1055-C8A6-92B7-2F29-097CE6EB5B63}"/>
              </a:ext>
            </a:extLst>
          </p:cNvPr>
          <p:cNvSpPr txBox="1">
            <a:spLocks/>
          </p:cNvSpPr>
          <p:nvPr/>
        </p:nvSpPr>
        <p:spPr>
          <a:xfrm>
            <a:off x="461319" y="1582084"/>
            <a:ext cx="74717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62A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we have/update the TCP?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updates the TCP?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updated TCP propose?</a:t>
            </a:r>
          </a:p>
        </p:txBody>
      </p:sp>
    </p:spTree>
    <p:extLst>
      <p:ext uri="{BB962C8B-B14F-4D97-AF65-F5344CB8AC3E}">
        <p14:creationId xmlns:p14="http://schemas.microsoft.com/office/powerpoint/2010/main" val="206132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3B73EF6-7D0C-4550-9745-7872BDB68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146DFF-F3AB-433D-99F4-EAF8A245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152" y="365125"/>
            <a:ext cx="7471719" cy="7794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Requirements 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B5E28F-3B3F-4E2D-83CA-BD3012B30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152" y="1603199"/>
            <a:ext cx="74717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62A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Coordinated Public Transit-Human Services Transportation Plan </a:t>
            </a:r>
            <a:r>
              <a:rPr lang="en-US" sz="2400" dirty="0">
                <a:solidFill>
                  <a:srgbClr val="62A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(CPT-HSTP)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5310: Elderly Individuals and Individuals with Disabilities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5316: Job Access and Reverse Commute Program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5317: New Freedom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1DBB7-6927-4EAD-803E-96D8C150D7F0}"/>
              </a:ext>
            </a:extLst>
          </p:cNvPr>
          <p:cNvSpPr txBox="1"/>
          <p:nvPr/>
        </p:nvSpPr>
        <p:spPr>
          <a:xfrm>
            <a:off x="11425664" y="6298683"/>
            <a:ext cx="329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78359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3B73EF6-7D0C-4550-9745-7872BDB68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146DFF-F3AB-433D-99F4-EAF8A245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152" y="365125"/>
            <a:ext cx="7471719" cy="7794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Requirements 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B5E28F-3B3F-4E2D-83CA-BD3012B30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152" y="1603199"/>
            <a:ext cx="77911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62A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Coordinated Public Transit-Human Services Transportation Plan </a:t>
            </a:r>
            <a:r>
              <a:rPr lang="en-US" sz="2400" dirty="0">
                <a:solidFill>
                  <a:srgbClr val="62A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(CPT-HSTP)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5310: </a:t>
            </a:r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Mobility for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Elderly Individuals and Individuals with Disabilities</a:t>
            </a:r>
          </a:p>
          <a:p>
            <a:pPr marL="0" indent="0">
              <a:buNone/>
            </a:pPr>
            <a:r>
              <a:rPr lang="en-US" sz="1800" strike="sngStrik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5316: Job Access and Reverse Commute Program 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 Funds</a:t>
            </a:r>
          </a:p>
          <a:p>
            <a:pPr marL="0" indent="0">
              <a:buNone/>
            </a:pPr>
            <a:r>
              <a:rPr lang="en-US" sz="1800" strike="sngStrik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5317: New Freedom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5310</a:t>
            </a:r>
            <a:endParaRPr lang="en-US" sz="1800" strike="sngStrik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1DBB7-6927-4EAD-803E-96D8C150D7F0}"/>
              </a:ext>
            </a:extLst>
          </p:cNvPr>
          <p:cNvSpPr txBox="1"/>
          <p:nvPr/>
        </p:nvSpPr>
        <p:spPr>
          <a:xfrm>
            <a:off x="11425664" y="6298683"/>
            <a:ext cx="329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104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3B73EF6-7D0C-4550-9745-7872BDB68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146DFF-F3AB-433D-99F4-EAF8A245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152" y="365125"/>
            <a:ext cx="7471719" cy="7794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Requirements 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B5E28F-3B3F-4E2D-83CA-BD3012B30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152" y="1603199"/>
            <a:ext cx="77911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62A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Coordinated Public Transit-Human Services Transportation Plan </a:t>
            </a:r>
            <a:r>
              <a:rPr lang="en-US" sz="2400" dirty="0">
                <a:solidFill>
                  <a:srgbClr val="62A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(CPT-HSTP)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5310: Enhancing Mobility for Elderly Individuals and Individuals with Disabilities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1DBB7-6927-4EAD-803E-96D8C150D7F0}"/>
              </a:ext>
            </a:extLst>
          </p:cNvPr>
          <p:cNvSpPr txBox="1"/>
          <p:nvPr/>
        </p:nvSpPr>
        <p:spPr>
          <a:xfrm>
            <a:off x="11425664" y="6298683"/>
            <a:ext cx="329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59302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3B73EF6-7D0C-4550-9745-7872BDB68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146DFF-F3AB-433D-99F4-EAF8A245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19" y="365125"/>
            <a:ext cx="7471719" cy="7794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Coordinating Board for Transit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B5E28F-3B3F-4E2D-83CA-BD3012B30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19" y="1603199"/>
            <a:ext cx="7471719" cy="4351338"/>
          </a:xfrm>
        </p:spPr>
        <p:txBody>
          <a:bodyPr>
            <a:normAutofit fontScale="92500" lnSpcReduction="10000"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Brandie Fisher, </a:t>
            </a:r>
            <a:r>
              <a:rPr lang="en-US" sz="18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City Utilities Transit</a:t>
            </a:r>
            <a:r>
              <a:rPr lang="en-US" sz="18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Co-Chair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Jeff Robinson, </a:t>
            </a:r>
            <a:r>
              <a:rPr lang="en-US" sz="18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OATS, Inc, </a:t>
            </a:r>
            <a:r>
              <a:rPr lang="en-US" sz="18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Co-Chair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Bill Achor, </a:t>
            </a:r>
            <a:r>
              <a:rPr lang="en-US" sz="18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Ozark Senior Center/Christian County Senior Tax Board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Shelby Butler, </a:t>
            </a:r>
            <a:r>
              <a:rPr lang="en-US" sz="1800" b="1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Empower:Abilities</a:t>
            </a:r>
            <a:endParaRPr lang="en-US" sz="1800" b="1" kern="140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Haley Powell, </a:t>
            </a:r>
            <a:r>
              <a:rPr lang="en-US" sz="1800" b="1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SeniorAge</a:t>
            </a:r>
            <a:r>
              <a:rPr lang="en-US" sz="18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Linda Starr, </a:t>
            </a:r>
            <a:r>
              <a:rPr lang="en-US" sz="18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SWI Industrial Solutions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Leslie McCafferty, </a:t>
            </a:r>
            <a:r>
              <a:rPr lang="en-US" sz="18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Burrell Behavioral Health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u="sng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 Officio Members</a:t>
            </a:r>
            <a:endParaRPr lang="en-US" sz="1800" kern="140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Eva Steinman, </a:t>
            </a:r>
            <a:r>
              <a:rPr lang="en-US" sz="18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FTA Region 7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Christy Evers, </a:t>
            </a:r>
            <a:r>
              <a:rPr lang="en-US" sz="18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MoDOT Transit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Janette </a:t>
            </a:r>
            <a:r>
              <a:rPr lang="en-US" sz="1800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Vomund</a:t>
            </a:r>
            <a:r>
              <a:rPr lang="en-US" sz="18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MoDOT Transit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Kimberly Ader, </a:t>
            </a:r>
            <a:r>
              <a:rPr lang="en-US" sz="1800" b="1" kern="14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MoDOT SW District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1DBB7-6927-4EAD-803E-96D8C150D7F0}"/>
              </a:ext>
            </a:extLst>
          </p:cNvPr>
          <p:cNvSpPr txBox="1"/>
          <p:nvPr/>
        </p:nvSpPr>
        <p:spPr>
          <a:xfrm>
            <a:off x="444844" y="6298683"/>
            <a:ext cx="329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6902DB-9ACB-49C3-AEA4-7538176C0DD0}" type="slidenum">
              <a: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sz="800" dirty="0"/>
          </a:p>
        </p:txBody>
      </p:sp>
      <p:sp>
        <p:nvSpPr>
          <p:cNvPr id="3" name="Control 1">
            <a:extLst>
              <a:ext uri="{FF2B5EF4-FFF2-40B4-BE49-F238E27FC236}">
                <a16:creationId xmlns:a16="http://schemas.microsoft.com/office/drawing/2014/main" id="{FBC2983D-6418-6DFF-161F-EEB624C6D0E8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7130713" y="4702175"/>
            <a:ext cx="2282825" cy="18684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ontrol 2">
            <a:extLst>
              <a:ext uri="{FF2B5EF4-FFF2-40B4-BE49-F238E27FC236}">
                <a16:creationId xmlns:a16="http://schemas.microsoft.com/office/drawing/2014/main" id="{0500B017-D4E9-05F0-66B9-F4D1EF25A535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7125950" y="6356350"/>
            <a:ext cx="2286000" cy="22494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Control 3">
            <a:extLst>
              <a:ext uri="{FF2B5EF4-FFF2-40B4-BE49-F238E27FC236}">
                <a16:creationId xmlns:a16="http://schemas.microsoft.com/office/drawing/2014/main" id="{877441A0-DE94-745C-8CB6-E8B1A715DCC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6583025" y="4837113"/>
            <a:ext cx="2762250" cy="9525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0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3B73EF6-7D0C-4550-9745-7872BDB68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C1DBB7-6927-4EAD-803E-96D8C150D7F0}"/>
              </a:ext>
            </a:extLst>
          </p:cNvPr>
          <p:cNvSpPr txBox="1"/>
          <p:nvPr/>
        </p:nvSpPr>
        <p:spPr>
          <a:xfrm>
            <a:off x="444844" y="6298683"/>
            <a:ext cx="329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6902DB-9ACB-49C3-AEA4-7538176C0DD0}" type="slidenum">
              <a: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sz="800" dirty="0"/>
          </a:p>
        </p:txBody>
      </p:sp>
      <p:sp>
        <p:nvSpPr>
          <p:cNvPr id="3" name="Control 1">
            <a:extLst>
              <a:ext uri="{FF2B5EF4-FFF2-40B4-BE49-F238E27FC236}">
                <a16:creationId xmlns:a16="http://schemas.microsoft.com/office/drawing/2014/main" id="{FBC2983D-6418-6DFF-161F-EEB624C6D0E8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7130713" y="4702175"/>
            <a:ext cx="2282825" cy="18684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ontrol 2">
            <a:extLst>
              <a:ext uri="{FF2B5EF4-FFF2-40B4-BE49-F238E27FC236}">
                <a16:creationId xmlns:a16="http://schemas.microsoft.com/office/drawing/2014/main" id="{0500B017-D4E9-05F0-66B9-F4D1EF25A535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7125950" y="6356350"/>
            <a:ext cx="2286000" cy="22494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Control 3">
            <a:extLst>
              <a:ext uri="{FF2B5EF4-FFF2-40B4-BE49-F238E27FC236}">
                <a16:creationId xmlns:a16="http://schemas.microsoft.com/office/drawing/2014/main" id="{877441A0-DE94-745C-8CB6-E8B1A715DCC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6583025" y="4837113"/>
            <a:ext cx="2762250" cy="9525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5B13459-B4B4-556D-4BF1-1CD355ED6316}"/>
              </a:ext>
            </a:extLst>
          </p:cNvPr>
          <p:cNvSpPr txBox="1">
            <a:spLocks/>
          </p:cNvSpPr>
          <p:nvPr/>
        </p:nvSpPr>
        <p:spPr>
          <a:xfrm>
            <a:off x="461319" y="344010"/>
            <a:ext cx="7471719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Coordination Plan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20B1055-C8A6-92B7-2F29-097CE6EB5B63}"/>
              </a:ext>
            </a:extLst>
          </p:cNvPr>
          <p:cNvSpPr txBox="1">
            <a:spLocks/>
          </p:cNvSpPr>
          <p:nvPr/>
        </p:nvSpPr>
        <p:spPr>
          <a:xfrm>
            <a:off x="461319" y="1582084"/>
            <a:ext cx="74717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62A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Profile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Assessment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Framework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84504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40F7A7-C322-E402-05B2-8E135AB70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146DFF-F3AB-433D-99F4-EAF8A245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152" y="365125"/>
            <a:ext cx="7471719" cy="7794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Profile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1DBB7-6927-4EAD-803E-96D8C150D7F0}"/>
              </a:ext>
            </a:extLst>
          </p:cNvPr>
          <p:cNvSpPr txBox="1"/>
          <p:nvPr/>
        </p:nvSpPr>
        <p:spPr>
          <a:xfrm>
            <a:off x="11425664" y="6298683"/>
            <a:ext cx="329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7DDBD62-26AF-495F-BDBF-887CBCE056DC}" type="slidenum">
              <a: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sz="800" dirty="0"/>
          </a:p>
        </p:txBody>
      </p:sp>
      <p:pic>
        <p:nvPicPr>
          <p:cNvPr id="7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id="{2E2FD683-0163-38D1-73CC-E043F9A5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987" y="4157521"/>
            <a:ext cx="2194560" cy="2194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40444AD-BA67-5494-B917-72EF93E0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01" y="3806148"/>
            <a:ext cx="2194560" cy="21945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85777C-F8EC-B02D-E93E-E85DAB05D6DE}"/>
              </a:ext>
            </a:extLst>
          </p:cNvPr>
          <p:cNvSpPr txBox="1">
            <a:spLocks/>
          </p:cNvSpPr>
          <p:nvPr/>
        </p:nvSpPr>
        <p:spPr>
          <a:xfrm>
            <a:off x="4207151" y="1603199"/>
            <a:ext cx="41335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62A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Populations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 with Disabilities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 with Limited Incomes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solidFill>
                <a:srgbClr val="62A7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62A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Transit Services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62A7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B10F7EA-595B-DFFB-194D-2A6877B414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192" y="1603199"/>
            <a:ext cx="3700799" cy="35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30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555DD1F-E498-1DC9-1239-FB508C8D0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146DFF-F3AB-433D-99F4-EAF8A245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152" y="365125"/>
            <a:ext cx="7471719" cy="7794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Assessment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1DBB7-6927-4EAD-803E-96D8C150D7F0}"/>
              </a:ext>
            </a:extLst>
          </p:cNvPr>
          <p:cNvSpPr txBox="1"/>
          <p:nvPr/>
        </p:nvSpPr>
        <p:spPr>
          <a:xfrm>
            <a:off x="11425664" y="6298683"/>
            <a:ext cx="329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DA5B3A6-2187-4DE8-AB87-38AD26E459B7}" type="slidenum">
              <a: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800" dirty="0"/>
          </a:p>
        </p:txBody>
      </p:sp>
      <p:sp>
        <p:nvSpPr>
          <p:cNvPr id="3" name="Control 1">
            <a:extLst>
              <a:ext uri="{FF2B5EF4-FFF2-40B4-BE49-F238E27FC236}">
                <a16:creationId xmlns:a16="http://schemas.microsoft.com/office/drawing/2014/main" id="{0F790F38-5A55-6E25-E61A-B00FA66AD2E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6583025" y="6873875"/>
            <a:ext cx="2762250" cy="19907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B3A47E9-F230-F275-4948-1540C9893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152" y="1603472"/>
            <a:ext cx="74717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62A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Identified Service Gaps</a:t>
            </a:r>
            <a:endParaRPr lang="en-US" b="1" dirty="0">
              <a:solidFill>
                <a:srgbClr val="62A7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8105688-13A8-E00B-7958-A5BB54A0A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06996"/>
              </p:ext>
            </p:extLst>
          </p:nvPr>
        </p:nvGraphicFramePr>
        <p:xfrm>
          <a:off x="4792118" y="2069834"/>
          <a:ext cx="6251331" cy="2534948"/>
        </p:xfrm>
        <a:graphic>
          <a:graphicData uri="http://schemas.openxmlformats.org/drawingml/2006/table">
            <a:tbl>
              <a:tblPr/>
              <a:tblGrid>
                <a:gridCol w="2963007">
                  <a:extLst>
                    <a:ext uri="{9D8B030D-6E8A-4147-A177-3AD203B41FA5}">
                      <a16:colId xmlns:a16="http://schemas.microsoft.com/office/drawing/2014/main" val="4182772345"/>
                    </a:ext>
                  </a:extLst>
                </a:gridCol>
                <a:gridCol w="307731">
                  <a:extLst>
                    <a:ext uri="{9D8B030D-6E8A-4147-A177-3AD203B41FA5}">
                      <a16:colId xmlns:a16="http://schemas.microsoft.com/office/drawing/2014/main" val="3444873022"/>
                    </a:ext>
                  </a:extLst>
                </a:gridCol>
                <a:gridCol w="2980593">
                  <a:extLst>
                    <a:ext uri="{9D8B030D-6E8A-4147-A177-3AD203B41FA5}">
                      <a16:colId xmlns:a16="http://schemas.microsoft.com/office/drawing/2014/main" val="2208239981"/>
                    </a:ext>
                  </a:extLst>
                </a:gridCol>
              </a:tblGrid>
              <a:tr h="52282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u="none" strike="noStrike" kern="1400" cap="small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2800" b="1" u="sng" kern="1400" cap="small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81F"/>
                    </a:solidFill>
                  </a:tcPr>
                </a:tc>
                <a:tc rowSpan="6"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endParaRPr lang="en-US" sz="2800" b="1" u="sng" kern="1400" cap="small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strike="noStrike" kern="1400" cap="small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2800" b="1" u="sng" kern="1400" cap="small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8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52814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Inter-city Connections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Inter-city Connections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13862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Trip Scheduling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Trip Scheduling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36008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 of Service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 of Service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124653"/>
                  </a:ext>
                </a:extLst>
              </a:tr>
              <a:tr h="40838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to Special Events/Destinations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First- and Last-Mile Connections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08712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Veterinarian Trips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Frequency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328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062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adline xmlns="709950d9-d092-4900-99a1-54f10680d0d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9618335324048B12C26E5CA5EA069" ma:contentTypeVersion="12" ma:contentTypeDescription="Create a new document." ma:contentTypeScope="" ma:versionID="86afe5e5c781849db07b5d8c798dfba3">
  <xsd:schema xmlns:xsd="http://www.w3.org/2001/XMLSchema" xmlns:xs="http://www.w3.org/2001/XMLSchema" xmlns:p="http://schemas.microsoft.com/office/2006/metadata/properties" xmlns:ns2="709950d9-d092-4900-99a1-54f10680d0df" xmlns:ns3="bc734583-cb50-4ea8-8413-2987cc27b406" targetNamespace="http://schemas.microsoft.com/office/2006/metadata/properties" ma:root="true" ma:fieldsID="87cee7530abc6d96ade2b170342f7f7b" ns2:_="" ns3:_="">
    <xsd:import namespace="709950d9-d092-4900-99a1-54f10680d0df"/>
    <xsd:import namespace="bc734583-cb50-4ea8-8413-2987cc27b4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eadlin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9950d9-d092-4900-99a1-54f10680d0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eadline" ma:index="10" nillable="true" ma:displayName="Deadline" ma:format="DateOnly" ma:internalName="Deadline">
      <xsd:simpleType>
        <xsd:restriction base="dms:DateTim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34583-cb50-4ea8-8413-2987cc27b40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F7EEED-48C6-4213-8B9B-BE30682C751C}">
  <ds:schemaRefs>
    <ds:schemaRef ds:uri="bc734583-cb50-4ea8-8413-2987cc27b406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09950d9-d092-4900-99a1-54f10680d0df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982AEF5-0BCE-4015-89F9-7ED05C0984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2F4986-A9F8-447B-ADD2-E0713C940D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9950d9-d092-4900-99a1-54f10680d0df"/>
    <ds:schemaRef ds:uri="bc734583-cb50-4ea8-8413-2987cc27b4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710</Words>
  <Application>Microsoft Office PowerPoint</Application>
  <PresentationFormat>Widescreen</PresentationFormat>
  <Paragraphs>201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Federal Requirements  </vt:lpstr>
      <vt:lpstr>Federal Requirements  </vt:lpstr>
      <vt:lpstr>Federal Requirements  </vt:lpstr>
      <vt:lpstr>Local Coordinating Board for Transit</vt:lpstr>
      <vt:lpstr>PowerPoint Presentation</vt:lpstr>
      <vt:lpstr>Regional Profile</vt:lpstr>
      <vt:lpstr>Needs Assessment</vt:lpstr>
      <vt:lpstr>Needs Assessment</vt:lpstr>
      <vt:lpstr>Strategic Framework</vt:lpstr>
      <vt:lpstr>Actions and Implementation</vt:lpstr>
      <vt:lpstr>Actions and Implementation</vt:lpstr>
      <vt:lpstr>Actions and Implementation</vt:lpstr>
      <vt:lpstr>Actions and Implementation</vt:lpstr>
      <vt:lpstr>Actions and Implementation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housedesign71@gmail.com</dc:creator>
  <cp:lastModifiedBy>Andy Thomason</cp:lastModifiedBy>
  <cp:revision>18</cp:revision>
  <dcterms:created xsi:type="dcterms:W3CDTF">2019-01-15T01:22:01Z</dcterms:created>
  <dcterms:modified xsi:type="dcterms:W3CDTF">2022-05-19T16:44:37Z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0x010100FAA9618335324048B12C26E5CA5EA069</vt:lpwstr>
  </property>
</Properties>
</file>